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64" r:id="rId2"/>
    <p:sldId id="267" r:id="rId3"/>
    <p:sldId id="264" r:id="rId4"/>
    <p:sldId id="268" r:id="rId5"/>
    <p:sldId id="283" r:id="rId6"/>
    <p:sldId id="285" r:id="rId7"/>
    <p:sldId id="433" r:id="rId8"/>
    <p:sldId id="363" r:id="rId9"/>
    <p:sldId id="365" r:id="rId10"/>
    <p:sldId id="286" r:id="rId11"/>
    <p:sldId id="356" r:id="rId12"/>
    <p:sldId id="287" r:id="rId13"/>
    <p:sldId id="430" r:id="rId14"/>
    <p:sldId id="431" r:id="rId15"/>
    <p:sldId id="357" r:id="rId16"/>
    <p:sldId id="429" r:id="rId17"/>
    <p:sldId id="428" r:id="rId18"/>
    <p:sldId id="360" r:id="rId19"/>
    <p:sldId id="358" r:id="rId20"/>
    <p:sldId id="361" r:id="rId21"/>
    <p:sldId id="359" r:id="rId22"/>
    <p:sldId id="394" r:id="rId23"/>
    <p:sldId id="395" r:id="rId24"/>
    <p:sldId id="427" r:id="rId25"/>
    <p:sldId id="402" r:id="rId26"/>
    <p:sldId id="414" r:id="rId27"/>
    <p:sldId id="418" r:id="rId28"/>
    <p:sldId id="408" r:id="rId29"/>
    <p:sldId id="417" r:id="rId30"/>
    <p:sldId id="413" r:id="rId31"/>
    <p:sldId id="416" r:id="rId32"/>
    <p:sldId id="386" r:id="rId33"/>
    <p:sldId id="393" r:id="rId34"/>
    <p:sldId id="387" r:id="rId35"/>
    <p:sldId id="388" r:id="rId36"/>
    <p:sldId id="390" r:id="rId37"/>
    <p:sldId id="391" r:id="rId38"/>
    <p:sldId id="392" r:id="rId39"/>
    <p:sldId id="396" r:id="rId40"/>
    <p:sldId id="376" r:id="rId41"/>
    <p:sldId id="377" r:id="rId42"/>
    <p:sldId id="397" r:id="rId43"/>
    <p:sldId id="378" r:id="rId44"/>
    <p:sldId id="398" r:id="rId45"/>
    <p:sldId id="379" r:id="rId46"/>
    <p:sldId id="399" r:id="rId47"/>
    <p:sldId id="371" r:id="rId48"/>
    <p:sldId id="434" r:id="rId49"/>
    <p:sldId id="370" r:id="rId50"/>
    <p:sldId id="373" r:id="rId51"/>
    <p:sldId id="374" r:id="rId52"/>
    <p:sldId id="435" r:id="rId53"/>
    <p:sldId id="436" r:id="rId54"/>
    <p:sldId id="437" r:id="rId55"/>
    <p:sldId id="424" r:id="rId56"/>
    <p:sldId id="355" r:id="rId57"/>
    <p:sldId id="368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FBF"/>
    <a:srgbClr val="F1797A"/>
    <a:srgbClr val="CC99FF"/>
    <a:srgbClr val="5A9BD5"/>
    <a:srgbClr val="FF8A00"/>
    <a:srgbClr val="FFC000"/>
    <a:srgbClr val="00FFFF"/>
    <a:srgbClr val="6E3BFF"/>
    <a:srgbClr val="F8F8F8"/>
    <a:srgbClr val="D1D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9857" autoAdjust="0"/>
  </p:normalViewPr>
  <p:slideViewPr>
    <p:cSldViewPr snapToGrid="0">
      <p:cViewPr varScale="1">
        <p:scale>
          <a:sx n="56" d="100"/>
          <a:sy n="56" d="100"/>
        </p:scale>
        <p:origin x="106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48EED-12DB-4F21-B8F2-4A71E572B1C3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81A7E-DA33-4C88-9A33-F1B9CB735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67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66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42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59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608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02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641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542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48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114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996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579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077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086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891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013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361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1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603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47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385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92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32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744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363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44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8247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370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656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5879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046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8544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729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279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 err="1"/>
              <a:t>db</a:t>
            </a:r>
            <a:r>
              <a:rPr lang="en-US" altLang="ko-KR" dirty="0"/>
              <a:t> 21~24</a:t>
            </a:r>
          </a:p>
          <a:p>
            <a:r>
              <a:rPr lang="en-US" altLang="ko-KR" dirty="0"/>
              <a:t>Ui</a:t>
            </a:r>
            <a:r>
              <a:rPr lang="ko-KR" altLang="en-US" dirty="0"/>
              <a:t>구현 날짜 그대로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30</a:t>
            </a:r>
            <a:r>
              <a:rPr lang="ko-KR" altLang="en-US" dirty="0"/>
              <a:t>일 통합테스트 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주차 수요일 통합테스트</a:t>
            </a:r>
            <a:endParaRPr lang="en-US" altLang="ko-KR" dirty="0"/>
          </a:p>
          <a:p>
            <a:r>
              <a:rPr lang="ko-KR" altLang="en-US" dirty="0"/>
              <a:t>금요일 통합테스트</a:t>
            </a:r>
            <a:endParaRPr lang="en-US" altLang="ko-KR" dirty="0"/>
          </a:p>
          <a:p>
            <a:r>
              <a:rPr lang="ko-KR" altLang="en-US" dirty="0"/>
              <a:t>월요일 최종테스트</a:t>
            </a:r>
            <a:endParaRPr lang="en-US" altLang="ko-KR" dirty="0"/>
          </a:p>
          <a:p>
            <a:r>
              <a:rPr lang="ko-KR" altLang="en-US" dirty="0"/>
              <a:t>문서는 </a:t>
            </a:r>
            <a:r>
              <a:rPr lang="en-US" altLang="ko-KR" dirty="0"/>
              <a:t>6~8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8705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725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74420"/>
      </p:ext>
    </p:extLst>
  </p:cSld>
  <p:clrMapOvr>
    <a:masterClrMapping/>
  </p:clrMapOvr>
</p:notes>
</file>

<file path=ppt/notesSlides/notesSlide4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47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6309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49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4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50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51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52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186818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53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944685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54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71022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7668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55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255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235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726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059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86335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51202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94904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69162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965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8897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0571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74414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1881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6157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05921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2F741-AA54-4366-85BB-2F43843A4556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8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84.png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49.png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96A0443-14A0-4D22-BA5F-9E551FE41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61"/>
            <a:ext cx="12192000" cy="68789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6AE0CD8-580F-4D0F-B909-772D1B04D7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0574DC4-B4AD-4B25-81F6-A1E72490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42" y="6063329"/>
            <a:ext cx="518408" cy="5184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0383" y="2193129"/>
            <a:ext cx="7510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우리 혼자 산다</a:t>
            </a:r>
            <a:endParaRPr lang="en-US" altLang="ko-KR" sz="4800" b="1" dirty="0">
              <a:solidFill>
                <a:schemeClr val="tx1">
                  <a:lumMod val="95000"/>
                  <a:lumOff val="5000"/>
                </a:schemeClr>
              </a:solidFill>
              <a:cs typeface="Aharoni" panose="02010803020104030203" pitchFamily="2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837184-BCAC-426F-806A-C15BBE0AFB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29" b="-1"/>
          <a:stretch/>
        </p:blipFill>
        <p:spPr>
          <a:xfrm>
            <a:off x="3026480" y="3327093"/>
            <a:ext cx="6312627" cy="6808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58B417-F2A0-498F-AD9B-AF04964DE2E8}"/>
              </a:ext>
            </a:extLst>
          </p:cNvPr>
          <p:cNvSpPr txBox="1"/>
          <p:nvPr/>
        </p:nvSpPr>
        <p:spPr>
          <a:xfrm>
            <a:off x="3231579" y="3475465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조 안병욱 </a:t>
            </a:r>
            <a:r>
              <a:rPr lang="ko-KR" altLang="en-US" b="1" dirty="0" err="1"/>
              <a:t>형태희</a:t>
            </a:r>
            <a:r>
              <a:rPr lang="ko-KR" altLang="en-US" b="1" dirty="0"/>
              <a:t> 권범준 </a:t>
            </a:r>
            <a:r>
              <a:rPr lang="ko-KR" altLang="en-US" b="1" dirty="0" err="1"/>
              <a:t>황선혜</a:t>
            </a:r>
            <a:r>
              <a:rPr lang="ko-KR" altLang="en-US" b="1" dirty="0"/>
              <a:t> </a:t>
            </a:r>
            <a:r>
              <a:rPr lang="ko-KR" altLang="en-US" b="1" dirty="0" err="1"/>
              <a:t>고세라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61F78C-8618-4306-913E-C7D7B9A9DC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930" y="219380"/>
            <a:ext cx="1276045" cy="127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9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3583E1-C127-4A53-A2CA-1760A309A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60" y="1170965"/>
            <a:ext cx="10438680" cy="50494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마인드맵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023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DB </a:t>
            </a:r>
            <a:r>
              <a:rPr lang="ko-KR" altLang="en-US" b="1" dirty="0">
                <a:solidFill>
                  <a:srgbClr val="5A9BD5"/>
                </a:solidFill>
              </a:rPr>
              <a:t>관계도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F6A0558-7EC3-46D1-8A2A-0F0723158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17" y="1370853"/>
            <a:ext cx="10839718" cy="483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DB </a:t>
            </a:r>
            <a:r>
              <a:rPr lang="ko-KR" altLang="en-US" b="1" dirty="0">
                <a:solidFill>
                  <a:srgbClr val="5A9BD5"/>
                </a:solidFill>
              </a:rPr>
              <a:t>관계도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B6488B7-AB2D-4ECF-9915-5D3E24F6C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17" y="1370852"/>
            <a:ext cx="10839718" cy="483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0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84EADD-BD76-4260-99CA-AF7D4C92B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63" y="1240972"/>
            <a:ext cx="10623273" cy="513805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클래스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네이버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API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로그인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50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0650110-1160-48F3-96C2-34A0A7FD5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63" y="1240972"/>
            <a:ext cx="10623273" cy="513805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클래스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마이페이지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5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클래스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게시판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C7EE57-2BA6-4C16-8349-9154F259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63" y="1240971"/>
            <a:ext cx="10623273" cy="51380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613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E02F648-AE94-4DAB-9F7E-778444F8F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63" y="1240972"/>
            <a:ext cx="10623273" cy="513805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클래스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같이 놀아요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그룹 모임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86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31ACA75-6165-4DED-9EEC-925B1FB42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72" y="1413182"/>
            <a:ext cx="10495228" cy="480664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네이버 아이디 로그인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/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회원가입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42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97D204-E565-492B-A721-378A3A184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73" y="1413183"/>
            <a:ext cx="10495228" cy="480664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마이페이지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회원탈퇴 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4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3FB83B-2B50-4B93-9F1F-7FEB55C9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72" y="1413182"/>
            <a:ext cx="10495228" cy="480664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같이 놀아요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모임 과제 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28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b="37266"/>
          <a:stretch/>
        </p:blipFill>
        <p:spPr>
          <a:xfrm>
            <a:off x="-6022" y="0"/>
            <a:ext cx="12192000" cy="247369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43950" y="4099293"/>
            <a:ext cx="28246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INDEX</a:t>
            </a:r>
            <a:endParaRPr lang="ko-KR" altLang="en-US" sz="44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7326" y="4850371"/>
            <a:ext cx="244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우리 혼자 산다</a:t>
            </a:r>
            <a:endParaRPr lang="ko-KR" altLang="en-US" sz="28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34326" y="4778348"/>
            <a:ext cx="144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581DDB-0775-4998-AC9E-63BE1A750A1C}"/>
              </a:ext>
            </a:extLst>
          </p:cNvPr>
          <p:cNvSpPr/>
          <p:nvPr/>
        </p:nvSpPr>
        <p:spPr>
          <a:xfrm>
            <a:off x="4517744" y="3071562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프로그램 소개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426DE27-EF65-4213-BBDB-AFEB3A86E85E}"/>
              </a:ext>
            </a:extLst>
          </p:cNvPr>
          <p:cNvSpPr/>
          <p:nvPr/>
        </p:nvSpPr>
        <p:spPr>
          <a:xfrm>
            <a:off x="4517744" y="4259054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프로그램 주요 기능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03ACD77-52EA-4F66-968C-4A20BF1A922C}"/>
              </a:ext>
            </a:extLst>
          </p:cNvPr>
          <p:cNvSpPr/>
          <p:nvPr/>
        </p:nvSpPr>
        <p:spPr>
          <a:xfrm>
            <a:off x="4519046" y="5489452"/>
            <a:ext cx="3827928" cy="11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Diagram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마인드 맵</a:t>
            </a:r>
            <a:r>
              <a:rPr lang="en-US" altLang="ko-KR" sz="1400" b="1" dirty="0">
                <a:latin typeface="+mn-ea"/>
              </a:rPr>
              <a:t>, ERD, </a:t>
            </a:r>
            <a:r>
              <a:rPr lang="ko-KR" altLang="en-US" sz="1400" b="1" dirty="0">
                <a:latin typeface="+mn-ea"/>
              </a:rPr>
              <a:t>시퀀스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클래스</a:t>
            </a:r>
            <a:r>
              <a:rPr lang="en-US" altLang="ko-KR" sz="1400" b="1" dirty="0"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  </a:t>
            </a:r>
            <a:r>
              <a:rPr lang="ko-KR" altLang="en-US" sz="1400" b="1" dirty="0" err="1">
                <a:latin typeface="+mn-ea"/>
              </a:rPr>
              <a:t>플로우차트</a:t>
            </a:r>
            <a:r>
              <a:rPr lang="en-US" altLang="ko-KR" sz="1400" b="1" dirty="0">
                <a:latin typeface="+mn-ea"/>
              </a:rPr>
              <a:t>)</a:t>
            </a:r>
            <a:endParaRPr lang="ko-KR" altLang="en-US" sz="5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964F8-2979-4102-BFBA-811B0074C909}"/>
              </a:ext>
            </a:extLst>
          </p:cNvPr>
          <p:cNvSpPr/>
          <p:nvPr/>
        </p:nvSpPr>
        <p:spPr>
          <a:xfrm>
            <a:off x="8577270" y="3071562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2FFF66-E27F-406C-A07A-457867F9EB48}"/>
              </a:ext>
            </a:extLst>
          </p:cNvPr>
          <p:cNvSpPr/>
          <p:nvPr/>
        </p:nvSpPr>
        <p:spPr>
          <a:xfrm>
            <a:off x="8531564" y="4288786"/>
            <a:ext cx="303698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시연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B2260D-6B63-45FF-B6B0-4291B4E90FB0}"/>
              </a:ext>
            </a:extLst>
          </p:cNvPr>
          <p:cNvSpPr/>
          <p:nvPr/>
        </p:nvSpPr>
        <p:spPr>
          <a:xfrm>
            <a:off x="8577270" y="5487926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Q&amp;A</a:t>
            </a: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A97A446-3B5E-4FEA-9C2F-66DC9DC11A8D}"/>
              </a:ext>
            </a:extLst>
          </p:cNvPr>
          <p:cNvSpPr/>
          <p:nvPr/>
        </p:nvSpPr>
        <p:spPr>
          <a:xfrm>
            <a:off x="3676662" y="3186373"/>
            <a:ext cx="360000" cy="360000"/>
          </a:xfrm>
          <a:prstGeom prst="ellipse">
            <a:avLst/>
          </a:prstGeom>
          <a:solidFill>
            <a:srgbClr val="F17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1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649F41-A761-4E28-AFDD-EADAA4D6B14D}"/>
              </a:ext>
            </a:extLst>
          </p:cNvPr>
          <p:cNvSpPr/>
          <p:nvPr/>
        </p:nvSpPr>
        <p:spPr>
          <a:xfrm>
            <a:off x="3676662" y="4380248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2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53B13AD-286F-4AE0-A7E9-431611E62DBD}"/>
              </a:ext>
            </a:extLst>
          </p:cNvPr>
          <p:cNvSpPr/>
          <p:nvPr/>
        </p:nvSpPr>
        <p:spPr>
          <a:xfrm>
            <a:off x="3676662" y="5626278"/>
            <a:ext cx="360000" cy="360000"/>
          </a:xfrm>
          <a:prstGeom prst="ellipse">
            <a:avLst/>
          </a:prstGeom>
          <a:solidFill>
            <a:srgbClr val="F17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3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C522B18-3F3C-443B-AD44-4949626DFCD5}"/>
              </a:ext>
            </a:extLst>
          </p:cNvPr>
          <p:cNvSpPr/>
          <p:nvPr/>
        </p:nvSpPr>
        <p:spPr>
          <a:xfrm>
            <a:off x="7746433" y="3188958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4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853DD4A-E24F-4166-B8C0-DB4F3634AB24}"/>
              </a:ext>
            </a:extLst>
          </p:cNvPr>
          <p:cNvSpPr/>
          <p:nvPr/>
        </p:nvSpPr>
        <p:spPr>
          <a:xfrm>
            <a:off x="7746433" y="4396275"/>
            <a:ext cx="360000" cy="360000"/>
          </a:xfrm>
          <a:prstGeom prst="ellipse">
            <a:avLst/>
          </a:prstGeom>
          <a:solidFill>
            <a:srgbClr val="F17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5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A8DB374-03B5-4D6F-849F-58322626363A}"/>
              </a:ext>
            </a:extLst>
          </p:cNvPr>
          <p:cNvSpPr/>
          <p:nvPr/>
        </p:nvSpPr>
        <p:spPr>
          <a:xfrm>
            <a:off x="7756678" y="5628863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331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44DE62-7783-4FDE-A224-92EFCCA1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72" y="1413182"/>
            <a:ext cx="10495228" cy="480664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이 달의 </a:t>
            </a:r>
            <a:r>
              <a:rPr lang="ko-KR" altLang="en-US" sz="1600" b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자취왕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96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A5704D8-D6A3-4310-A1B2-0B0340212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368" y="1263060"/>
            <a:ext cx="5529263" cy="51229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98CBC6-03BE-4421-8772-82741D4406E0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5A9BD5"/>
                </a:solidFill>
              </a:rPr>
              <a:t>플로우 차트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모임 추천 알고리즘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64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우리 혼자 산다 메인 페이지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9CC2C7-9053-4DAA-ABF3-819B09D6A42E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Bootstrap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미세먼지</a:t>
            </a:r>
            <a:r>
              <a:rPr lang="en-US" altLang="ko-KR" dirty="0" err="1">
                <a:latin typeface="+mj-ea"/>
              </a:rPr>
              <a:t>api</a:t>
            </a:r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PC, Tablet,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Phone</a:t>
            </a:r>
            <a:r>
              <a:rPr lang="ko-KR" altLang="en-US" dirty="0">
                <a:latin typeface="+mj-ea"/>
              </a:rPr>
              <a:t>별</a:t>
            </a:r>
            <a:endParaRPr lang="en-US" altLang="ko-KR" dirty="0">
              <a:latin typeface="+mj-ea"/>
            </a:endParaRPr>
          </a:p>
          <a:p>
            <a:r>
              <a:rPr lang="en-US" altLang="ko-KR" dirty="0">
                <a:latin typeface="+mj-ea"/>
              </a:rPr>
              <a:t>   </a:t>
            </a:r>
            <a:r>
              <a:rPr lang="ko-KR" altLang="en-US" dirty="0">
                <a:latin typeface="+mj-ea"/>
              </a:rPr>
              <a:t>반응형 </a:t>
            </a:r>
            <a:r>
              <a:rPr lang="en-US" altLang="ko-KR" dirty="0">
                <a:latin typeface="+mj-ea"/>
              </a:rPr>
              <a:t>UI</a:t>
            </a:r>
            <a:r>
              <a:rPr lang="ko-KR" altLang="en-US" dirty="0">
                <a:latin typeface="+mj-ea"/>
              </a:rPr>
              <a:t> 지원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700" dirty="0">
                <a:latin typeface="+mj-ea"/>
              </a:rPr>
              <a:t>미세먼지 </a:t>
            </a:r>
            <a:r>
              <a:rPr lang="en-US" altLang="ko-KR" sz="1700" dirty="0" err="1">
                <a:latin typeface="+mj-ea"/>
              </a:rPr>
              <a:t>api</a:t>
            </a:r>
            <a:r>
              <a:rPr lang="ko-KR" altLang="en-US" sz="1700" dirty="0">
                <a:latin typeface="+mj-ea"/>
              </a:rPr>
              <a:t>에 따른 사용자 행동추천</a:t>
            </a:r>
            <a:endParaRPr lang="en-US" altLang="ko-KR" sz="1700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네이버 검색 연결</a:t>
            </a:r>
            <a:endParaRPr lang="en-US" altLang="ko-KR" sz="2000" dirty="0">
              <a:latin typeface="+mj-ea"/>
            </a:endParaRPr>
          </a:p>
          <a:p>
            <a:endParaRPr lang="en-US" altLang="ko-KR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07A0D9-19FD-4416-BF39-4FA590B286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557" y="1876950"/>
            <a:ext cx="7887803" cy="39996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505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My Page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모임 목록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5974E17-78B7-45C2-A8AE-F7BF2AE967D8}"/>
              </a:ext>
            </a:extLst>
          </p:cNvPr>
          <p:cNvGrpSpPr/>
          <p:nvPr/>
        </p:nvGrpSpPr>
        <p:grpSpPr>
          <a:xfrm>
            <a:off x="7885150" y="1387627"/>
            <a:ext cx="3781425" cy="873911"/>
            <a:chOff x="883792" y="1669263"/>
            <a:chExt cx="6700137" cy="201795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59D22DA-CC03-45B4-BFD2-59DAFF67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695" y="1669263"/>
              <a:ext cx="1670449" cy="201185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0D23CE-06A8-4806-9502-F6CBC9156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9577" y="1669263"/>
              <a:ext cx="1664352" cy="201795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C682541-E977-49CE-A397-9BA5AFCCD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92" y="1669263"/>
              <a:ext cx="1664352" cy="201185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74BDC52-F8CA-411B-AFD2-831DF7E96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8378" y="1669263"/>
              <a:ext cx="1670449" cy="2011854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778C60AA-746B-416F-BEF3-DE74749BDA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11" y="1486425"/>
            <a:ext cx="6136133" cy="44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6003D53-ED32-47F5-9AAD-EAD6DC7BB90E}"/>
              </a:ext>
            </a:extLst>
          </p:cNvPr>
          <p:cNvSpPr/>
          <p:nvPr/>
        </p:nvSpPr>
        <p:spPr>
          <a:xfrm>
            <a:off x="7245822" y="2158885"/>
            <a:ext cx="495300" cy="200025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6AD36C-DC40-430C-979D-1D2F18166FD0}"/>
              </a:ext>
            </a:extLst>
          </p:cNvPr>
          <p:cNvSpPr txBox="1"/>
          <p:nvPr/>
        </p:nvSpPr>
        <p:spPr>
          <a:xfrm>
            <a:off x="7764846" y="3497338"/>
            <a:ext cx="5251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미세먼지 </a:t>
            </a:r>
            <a:r>
              <a:rPr lang="en-US" altLang="ko-KR" sz="1600" b="1" dirty="0"/>
              <a:t>API</a:t>
            </a:r>
            <a:r>
              <a:rPr lang="ko-KR" altLang="en-US" sz="1600" b="1" dirty="0"/>
              <a:t>를 통해 그날의 미세먼지 지수를 </a:t>
            </a:r>
            <a:endParaRPr lang="en-US" altLang="ko-KR" sz="1600" b="1" dirty="0"/>
          </a:p>
          <a:p>
            <a:r>
              <a:rPr lang="ko-KR" altLang="en-US" sz="1600" b="1" dirty="0"/>
              <a:t>나타내어주고 그에 따른 사용자 행동추천 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284FAB3-D5AC-41A5-A723-C36393DADE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9120" y="2564154"/>
            <a:ext cx="3745227" cy="7739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F69EE9D-48D7-4844-9600-0D6B87D8CD10}"/>
              </a:ext>
            </a:extLst>
          </p:cNvPr>
          <p:cNvSpPr/>
          <p:nvPr/>
        </p:nvSpPr>
        <p:spPr>
          <a:xfrm>
            <a:off x="2020142" y="3818901"/>
            <a:ext cx="3873269" cy="391149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E5CA159-6F44-4385-A4B0-4B1E6B8C9A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5150" y="4361620"/>
            <a:ext cx="3749197" cy="1425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B42B823-D366-4DFB-B083-3726E2E05960}"/>
              </a:ext>
            </a:extLst>
          </p:cNvPr>
          <p:cNvSpPr txBox="1"/>
          <p:nvPr/>
        </p:nvSpPr>
        <p:spPr>
          <a:xfrm>
            <a:off x="8488748" y="5895680"/>
            <a:ext cx="2460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구글 검색 페이지로 이동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122DCEA-7C08-4BC8-92EC-627DA4AD2281}"/>
              </a:ext>
            </a:extLst>
          </p:cNvPr>
          <p:cNvSpPr/>
          <p:nvPr/>
        </p:nvSpPr>
        <p:spPr>
          <a:xfrm>
            <a:off x="7245822" y="4974608"/>
            <a:ext cx="495300" cy="200025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9CC2C7-9053-4DAA-ABF3-819B09D6A42E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>
                <a:latin typeface="+mj-ea"/>
              </a:rPr>
              <a:t>네이버 아이디로 로그인</a:t>
            </a:r>
            <a:r>
              <a:rPr lang="en-US" altLang="ko-KR">
                <a:latin typeface="+mj-ea"/>
              </a:rPr>
              <a:t>(API)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>
                <a:latin typeface="+mj-ea"/>
              </a:rPr>
              <a:t>AJAX</a:t>
            </a: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>
                <a:latin typeface="+mj-ea"/>
              </a:rPr>
              <a:t>기능</a:t>
            </a:r>
            <a:endParaRPr lang="en-US" altLang="ko-KR" b="1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>
                <a:latin typeface="+mj-ea"/>
              </a:rPr>
              <a:t>네아로 자동 로그인</a:t>
            </a:r>
            <a:endParaRPr lang="en-US" altLang="ko-KR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>
                <a:latin typeface="+mj-ea"/>
              </a:rPr>
              <a:t>네아로 프로필 조회</a:t>
            </a:r>
            <a:endParaRPr lang="en-US" altLang="ko-KR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>
                <a:latin typeface="+mj-ea"/>
              </a:rPr>
              <a:t>자동 뒤로가기 기능</a:t>
            </a:r>
            <a:endParaRPr lang="en-US" altLang="ko-KR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>
                <a:latin typeface="+mj-ea"/>
              </a:rPr>
              <a:t>모달페이지</a:t>
            </a:r>
            <a:r>
              <a:rPr lang="en-US" altLang="ko-KR">
                <a:latin typeface="+mj-ea"/>
              </a:rPr>
              <a:t>, </a:t>
            </a:r>
            <a:r>
              <a:rPr lang="ko-KR" altLang="en-US">
                <a:latin typeface="+mj-ea"/>
              </a:rPr>
              <a:t>로그인페이지</a:t>
            </a:r>
            <a:endParaRPr lang="en-US" altLang="ko-KR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557" y="2022594"/>
            <a:ext cx="3938014" cy="34782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 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로그인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928" y="2017486"/>
            <a:ext cx="3938014" cy="34833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F75DA-2215-4760-9C22-82D671373CFA}"/>
              </a:ext>
            </a:extLst>
          </p:cNvPr>
          <p:cNvSpPr txBox="1"/>
          <p:nvPr/>
        </p:nvSpPr>
        <p:spPr>
          <a:xfrm>
            <a:off x="4555972" y="5587907"/>
            <a:ext cx="233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메인 </a:t>
            </a:r>
            <a:r>
              <a:rPr lang="en-US" altLang="ko-KR" b="1" dirty="0"/>
              <a:t>&gt; </a:t>
            </a:r>
            <a:r>
              <a:rPr lang="ko-KR" altLang="en-US" b="1" dirty="0"/>
              <a:t> 로그인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5C3497-E513-4620-BC18-5D373A6C1014}"/>
              </a:ext>
            </a:extLst>
          </p:cNvPr>
          <p:cNvSpPr txBox="1"/>
          <p:nvPr/>
        </p:nvSpPr>
        <p:spPr>
          <a:xfrm>
            <a:off x="9218433" y="5587907"/>
            <a:ext cx="233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로그인 화면</a:t>
            </a:r>
          </a:p>
        </p:txBody>
      </p:sp>
    </p:spTree>
    <p:extLst>
      <p:ext uri="{BB962C8B-B14F-4D97-AF65-F5344CB8AC3E}">
        <p14:creationId xmlns:p14="http://schemas.microsoft.com/office/powerpoint/2010/main" val="404370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67" y="1517901"/>
            <a:ext cx="5803207" cy="470872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203" y="1892066"/>
            <a:ext cx="3003124" cy="984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21465" r="15721"/>
          <a:stretch/>
        </p:blipFill>
        <p:spPr>
          <a:xfrm>
            <a:off x="7475203" y="4127629"/>
            <a:ext cx="3522308" cy="1982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로그인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7997962" y="3680924"/>
            <a:ext cx="2405041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네이버 아이디 로그인</a:t>
            </a:r>
            <a:endParaRPr lang="en-US" altLang="ko-KR" sz="1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962" y="2427382"/>
            <a:ext cx="2999549" cy="9849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78103CE-C1A6-4527-A924-75E073F28714}"/>
              </a:ext>
            </a:extLst>
          </p:cNvPr>
          <p:cNvSpPr/>
          <p:nvPr/>
        </p:nvSpPr>
        <p:spPr>
          <a:xfrm>
            <a:off x="1898504" y="2112464"/>
            <a:ext cx="2994932" cy="1664787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44">
            <a:extLst>
              <a:ext uri="{FF2B5EF4-FFF2-40B4-BE49-F238E27FC236}">
                <a16:creationId xmlns:a16="http://schemas.microsoft.com/office/drawing/2014/main" id="{32A0B633-E5AE-4B83-AD34-AB63A6F2475E}"/>
              </a:ext>
            </a:extLst>
          </p:cNvPr>
          <p:cNvGrpSpPr>
            <a:grpSpLocks/>
          </p:cNvGrpSpPr>
          <p:nvPr/>
        </p:nvGrpSpPr>
        <p:grpSpPr bwMode="auto">
          <a:xfrm>
            <a:off x="4309692" y="3581638"/>
            <a:ext cx="233363" cy="444500"/>
            <a:chOff x="1286694" y="1914525"/>
            <a:chExt cx="232594" cy="444161"/>
          </a:xfrm>
        </p:grpSpPr>
        <p:grpSp>
          <p:nvGrpSpPr>
            <p:cNvPr id="24" name="그룹 106">
              <a:extLst>
                <a:ext uri="{FF2B5EF4-FFF2-40B4-BE49-F238E27FC236}">
                  <a16:creationId xmlns:a16="http://schemas.microsoft.com/office/drawing/2014/main" id="{AFF5A972-3075-4DE0-B577-3A521AD3CB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6" name="타원 144">
                <a:extLst>
                  <a:ext uri="{FF2B5EF4-FFF2-40B4-BE49-F238E27FC236}">
                    <a16:creationId xmlns:a16="http://schemas.microsoft.com/office/drawing/2014/main" id="{D9F6ED10-9F52-44FD-90AE-1D7025178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" name="타원 148">
                <a:extLst>
                  <a:ext uri="{FF2B5EF4-FFF2-40B4-BE49-F238E27FC236}">
                    <a16:creationId xmlns:a16="http://schemas.microsoft.com/office/drawing/2014/main" id="{A0150464-5C75-48FF-8044-3C0B2679E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5" name="Picture 165">
              <a:extLst>
                <a:ext uri="{FF2B5EF4-FFF2-40B4-BE49-F238E27FC236}">
                  <a16:creationId xmlns:a16="http://schemas.microsoft.com/office/drawing/2014/main" id="{A568DB39-288C-4E47-B0FE-568540755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E5F6682-A7DA-4214-B773-14915EA0DC3B}"/>
              </a:ext>
            </a:extLst>
          </p:cNvPr>
          <p:cNvSpPr/>
          <p:nvPr/>
        </p:nvSpPr>
        <p:spPr>
          <a:xfrm>
            <a:off x="1916181" y="3767868"/>
            <a:ext cx="822925" cy="299694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44">
            <a:extLst>
              <a:ext uri="{FF2B5EF4-FFF2-40B4-BE49-F238E27FC236}">
                <a16:creationId xmlns:a16="http://schemas.microsoft.com/office/drawing/2014/main" id="{41424E8E-AB23-4A92-BE39-F0DBC9AF9185}"/>
              </a:ext>
            </a:extLst>
          </p:cNvPr>
          <p:cNvGrpSpPr>
            <a:grpSpLocks/>
          </p:cNvGrpSpPr>
          <p:nvPr/>
        </p:nvGrpSpPr>
        <p:grpSpPr bwMode="auto">
          <a:xfrm>
            <a:off x="2458068" y="3885094"/>
            <a:ext cx="233363" cy="444500"/>
            <a:chOff x="1286694" y="1914525"/>
            <a:chExt cx="232594" cy="444161"/>
          </a:xfrm>
        </p:grpSpPr>
        <p:grpSp>
          <p:nvGrpSpPr>
            <p:cNvPr id="30" name="그룹 106">
              <a:extLst>
                <a:ext uri="{FF2B5EF4-FFF2-40B4-BE49-F238E27FC236}">
                  <a16:creationId xmlns:a16="http://schemas.microsoft.com/office/drawing/2014/main" id="{EBD9FA34-055C-47BB-BD07-FBE43DA39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32" name="타원 144">
                <a:extLst>
                  <a:ext uri="{FF2B5EF4-FFF2-40B4-BE49-F238E27FC236}">
                    <a16:creationId xmlns:a16="http://schemas.microsoft.com/office/drawing/2014/main" id="{E8F14D47-55CE-4AD6-9442-FF20466E3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3" name="타원 148">
                <a:extLst>
                  <a:ext uri="{FF2B5EF4-FFF2-40B4-BE49-F238E27FC236}">
                    <a16:creationId xmlns:a16="http://schemas.microsoft.com/office/drawing/2014/main" id="{B82C33A6-A3EC-4BAE-A890-7628221B1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31" name="Picture 165">
              <a:extLst>
                <a:ext uri="{FF2B5EF4-FFF2-40B4-BE49-F238E27FC236}">
                  <a16:creationId xmlns:a16="http://schemas.microsoft.com/office/drawing/2014/main" id="{7CC2064F-104D-46E0-835C-7589BF6518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8451659" y="1235333"/>
            <a:ext cx="1468432" cy="52322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일반 로그인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아이디 검사</a:t>
            </a:r>
            <a:endParaRPr lang="en-US" altLang="ko-KR" sz="1400" b="1" dirty="0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BE23D687-9D33-4202-8A19-AF9CDD99FFAA}"/>
              </a:ext>
            </a:extLst>
          </p:cNvPr>
          <p:cNvSpPr/>
          <p:nvPr/>
        </p:nvSpPr>
        <p:spPr>
          <a:xfrm rot="16200000">
            <a:off x="6647871" y="2480853"/>
            <a:ext cx="270205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301BB977-7F5E-42C6-A2DC-161D355E13FD}"/>
              </a:ext>
            </a:extLst>
          </p:cNvPr>
          <p:cNvSpPr/>
          <p:nvPr/>
        </p:nvSpPr>
        <p:spPr>
          <a:xfrm rot="16200000">
            <a:off x="6647872" y="4769746"/>
            <a:ext cx="270205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93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</a:t>
            </a:r>
            <a:r>
              <a:rPr lang="en-US" altLang="ko-KR" sz="1600" b="1" dirty="0">
                <a:solidFill>
                  <a:srgbClr val="5A9BD5"/>
                </a:solidFill>
              </a:rPr>
              <a:t>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로그인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17" y="2160948"/>
            <a:ext cx="4199163" cy="3748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1320546" y="1590855"/>
            <a:ext cx="2936558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임의의 </a:t>
            </a:r>
            <a:r>
              <a:rPr lang="en-US" altLang="ko-KR" sz="1400" b="1" dirty="0"/>
              <a:t>A</a:t>
            </a:r>
            <a:r>
              <a:rPr lang="ko-KR" altLang="en-US" sz="1400" b="1" dirty="0"/>
              <a:t>페이지</a:t>
            </a:r>
            <a:endParaRPr lang="en-US" altLang="ko-KR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7780550" y="1590856"/>
            <a:ext cx="2936558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로그인 페이지</a:t>
            </a:r>
            <a:endParaRPr lang="en-US" altLang="ko-KR" sz="1400" b="1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267594" y="3885429"/>
            <a:ext cx="1606441" cy="0"/>
          </a:xfrm>
          <a:prstGeom prst="straightConnector1">
            <a:avLst/>
          </a:prstGeom>
          <a:ln w="28575">
            <a:solidFill>
              <a:srgbClr val="F179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5267594" y="4034972"/>
            <a:ext cx="1606442" cy="0"/>
          </a:xfrm>
          <a:prstGeom prst="straightConnector1">
            <a:avLst/>
          </a:prstGeom>
          <a:ln w="28575">
            <a:solidFill>
              <a:srgbClr val="F179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5239616" y="3407834"/>
            <a:ext cx="1634418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자동 화면 전환</a:t>
            </a:r>
            <a:endParaRPr lang="en-US" altLang="ko-KR" sz="1400" b="1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248" y="2160948"/>
            <a:ext cx="4199162" cy="37480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그룹 44">
            <a:extLst>
              <a:ext uri="{FF2B5EF4-FFF2-40B4-BE49-F238E27FC236}">
                <a16:creationId xmlns:a16="http://schemas.microsoft.com/office/drawing/2014/main" id="{22B76B9B-7507-4325-A14E-FF98846CA1B2}"/>
              </a:ext>
            </a:extLst>
          </p:cNvPr>
          <p:cNvGrpSpPr>
            <a:grpSpLocks/>
          </p:cNvGrpSpPr>
          <p:nvPr/>
        </p:nvGrpSpPr>
        <p:grpSpPr bwMode="auto">
          <a:xfrm>
            <a:off x="4731039" y="3429000"/>
            <a:ext cx="233363" cy="444500"/>
            <a:chOff x="1286694" y="1914525"/>
            <a:chExt cx="232594" cy="444161"/>
          </a:xfrm>
        </p:grpSpPr>
        <p:grpSp>
          <p:nvGrpSpPr>
            <p:cNvPr id="17" name="그룹 106">
              <a:extLst>
                <a:ext uri="{FF2B5EF4-FFF2-40B4-BE49-F238E27FC236}">
                  <a16:creationId xmlns:a16="http://schemas.microsoft.com/office/drawing/2014/main" id="{E436C082-B1E2-4F7F-A069-48C2A20978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1" name="타원 144">
                <a:extLst>
                  <a:ext uri="{FF2B5EF4-FFF2-40B4-BE49-F238E27FC236}">
                    <a16:creationId xmlns:a16="http://schemas.microsoft.com/office/drawing/2014/main" id="{C03E60B9-8284-4D70-B143-80BD7D71E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타원 148">
                <a:extLst>
                  <a:ext uri="{FF2B5EF4-FFF2-40B4-BE49-F238E27FC236}">
                    <a16:creationId xmlns:a16="http://schemas.microsoft.com/office/drawing/2014/main" id="{2630508A-30A7-4D03-AC96-F22C80352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8" name="Picture 165">
              <a:extLst>
                <a:ext uri="{FF2B5EF4-FFF2-40B4-BE49-F238E27FC236}">
                  <a16:creationId xmlns:a16="http://schemas.microsoft.com/office/drawing/2014/main" id="{BF7AAB52-9566-4A62-AF9A-6A84BD754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9374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회원가입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84" y="1301089"/>
            <a:ext cx="4473482" cy="4705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91" y="1301089"/>
            <a:ext cx="5123923" cy="3891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FF5FB9-954C-417D-869A-D7002BAC3E82}"/>
              </a:ext>
            </a:extLst>
          </p:cNvPr>
          <p:cNvSpPr txBox="1"/>
          <p:nvPr/>
        </p:nvSpPr>
        <p:spPr>
          <a:xfrm>
            <a:off x="6168191" y="5383787"/>
            <a:ext cx="5692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회원가입 후 </a:t>
            </a:r>
            <a:r>
              <a:rPr lang="en-US" altLang="ko-KR" b="1" dirty="0"/>
              <a:t>&gt;</a:t>
            </a:r>
          </a:p>
          <a:p>
            <a:r>
              <a:rPr lang="ko-KR" altLang="en-US" b="1" dirty="0"/>
              <a:t>메인 페이지 회원이름과 함께 </a:t>
            </a:r>
            <a:r>
              <a:rPr lang="en-US" altLang="ko-KR" b="1" dirty="0"/>
              <a:t>API</a:t>
            </a:r>
            <a:r>
              <a:rPr lang="ko-KR" altLang="en-US" b="1" dirty="0"/>
              <a:t>를 통한 행동추천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AB2744D-09E4-4D63-9996-AD8BF7FE3878}"/>
              </a:ext>
            </a:extLst>
          </p:cNvPr>
          <p:cNvSpPr/>
          <p:nvPr/>
        </p:nvSpPr>
        <p:spPr>
          <a:xfrm>
            <a:off x="2764971" y="5383788"/>
            <a:ext cx="989437" cy="323166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44">
            <a:extLst>
              <a:ext uri="{FF2B5EF4-FFF2-40B4-BE49-F238E27FC236}">
                <a16:creationId xmlns:a16="http://schemas.microsoft.com/office/drawing/2014/main" id="{B08470BF-5491-46D7-8D6A-9A46524723A1}"/>
              </a:ext>
            </a:extLst>
          </p:cNvPr>
          <p:cNvGrpSpPr>
            <a:grpSpLocks/>
          </p:cNvGrpSpPr>
          <p:nvPr/>
        </p:nvGrpSpPr>
        <p:grpSpPr bwMode="auto">
          <a:xfrm>
            <a:off x="2872778" y="5562147"/>
            <a:ext cx="233363" cy="444500"/>
            <a:chOff x="1286694" y="1914525"/>
            <a:chExt cx="232594" cy="444161"/>
          </a:xfrm>
        </p:grpSpPr>
        <p:grpSp>
          <p:nvGrpSpPr>
            <p:cNvPr id="10" name="그룹 106">
              <a:extLst>
                <a:ext uri="{FF2B5EF4-FFF2-40B4-BE49-F238E27FC236}">
                  <a16:creationId xmlns:a16="http://schemas.microsoft.com/office/drawing/2014/main" id="{AE96852B-1F0B-452E-815B-43F4EB692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2" name="타원 144">
                <a:extLst>
                  <a:ext uri="{FF2B5EF4-FFF2-40B4-BE49-F238E27FC236}">
                    <a16:creationId xmlns:a16="http://schemas.microsoft.com/office/drawing/2014/main" id="{24937D48-0C2C-49C1-B187-D106D20DF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7" name="타원 148">
                <a:extLst>
                  <a:ext uri="{FF2B5EF4-FFF2-40B4-BE49-F238E27FC236}">
                    <a16:creationId xmlns:a16="http://schemas.microsoft.com/office/drawing/2014/main" id="{FB3C03ED-7583-4922-8AE1-6D6EAA0C1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1" name="Picture 165">
              <a:extLst>
                <a:ext uri="{FF2B5EF4-FFF2-40B4-BE49-F238E27FC236}">
                  <a16:creationId xmlns:a16="http://schemas.microsoft.com/office/drawing/2014/main" id="{5142F63C-727A-4896-A7D6-DC5FEE874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9686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회원가입</a:t>
            </a:r>
          </a:p>
        </p:txBody>
      </p:sp>
      <p:sp>
        <p:nvSpPr>
          <p:cNvPr id="46" name="사각형: 둥근 모서리 9">
            <a:extLst>
              <a:ext uri="{FF2B5EF4-FFF2-40B4-BE49-F238E27FC236}">
                <a16:creationId xmlns:a16="http://schemas.microsoft.com/office/drawing/2014/main" id="{079CC2C7-9053-4DAA-ABF3-819B09D6A42E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네이버 아이디</a:t>
            </a:r>
            <a:endParaRPr lang="en-US" altLang="ko-KR" dirty="0">
              <a:latin typeface="+mj-ea"/>
            </a:endParaRPr>
          </a:p>
          <a:p>
            <a:r>
              <a:rPr lang="en-US" altLang="ko-KR" dirty="0">
                <a:latin typeface="+mj-ea"/>
              </a:rPr>
              <a:t>    </a:t>
            </a:r>
            <a:r>
              <a:rPr lang="ko-KR" altLang="en-US" dirty="0">
                <a:latin typeface="+mj-ea"/>
              </a:rPr>
              <a:t>로그인</a:t>
            </a:r>
            <a:r>
              <a:rPr lang="en-US" altLang="ko-KR" dirty="0">
                <a:latin typeface="+mj-ea"/>
              </a:rPr>
              <a:t>(API)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이메일 인증</a:t>
            </a:r>
            <a:r>
              <a:rPr lang="en-US" altLang="ko-KR" dirty="0">
                <a:latin typeface="+mj-ea"/>
              </a:rPr>
              <a:t>(</a:t>
            </a:r>
            <a:r>
              <a:rPr lang="en-US" altLang="ko-KR" dirty="0"/>
              <a:t>OAuth)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AJAX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+mj-ea"/>
              </a:rPr>
              <a:t>정규식</a:t>
            </a:r>
            <a:r>
              <a:rPr lang="ko-KR" altLang="en-US" dirty="0">
                <a:latin typeface="+mj-ea"/>
              </a:rPr>
              <a:t> 검사</a:t>
            </a:r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아이디 체크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이메일 전송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네이버 아이디 </a:t>
            </a:r>
            <a:endParaRPr lang="en-US" altLang="ko-KR" dirty="0">
              <a:latin typeface="+mj-ea"/>
            </a:endParaRPr>
          </a:p>
          <a:p>
            <a:r>
              <a:rPr lang="ko-KR" altLang="en-US" dirty="0">
                <a:latin typeface="+mj-ea"/>
              </a:rPr>
              <a:t>    프로필조회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아이디 연동</a:t>
            </a:r>
            <a:endParaRPr lang="en-US" altLang="ko-KR" dirty="0">
              <a:latin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665657" y="2170524"/>
            <a:ext cx="3863645" cy="3412475"/>
            <a:chOff x="4962855" y="1370319"/>
            <a:chExt cx="5327774" cy="4705633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2855" y="1370319"/>
              <a:ext cx="5327774" cy="4705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8" name="사각형: 둥근 모서리 12">
              <a:extLst>
                <a:ext uri="{FF2B5EF4-FFF2-40B4-BE49-F238E27FC236}">
                  <a16:creationId xmlns:a16="http://schemas.microsoft.com/office/drawing/2014/main" id="{1201A06C-1C44-4566-A342-E940EE24AE60}"/>
                </a:ext>
              </a:extLst>
            </p:cNvPr>
            <p:cNvSpPr/>
            <p:nvPr/>
          </p:nvSpPr>
          <p:spPr>
            <a:xfrm>
              <a:off x="9245600" y="4528457"/>
              <a:ext cx="798286" cy="319313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039379" y="2167170"/>
            <a:ext cx="3352800" cy="3415830"/>
            <a:chOff x="6382884" y="1301089"/>
            <a:chExt cx="4473482" cy="4705558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2884" y="1301089"/>
              <a:ext cx="4473482" cy="4705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7" name="사각형: 둥근 모서리 12">
              <a:extLst>
                <a:ext uri="{FF2B5EF4-FFF2-40B4-BE49-F238E27FC236}">
                  <a16:creationId xmlns:a16="http://schemas.microsoft.com/office/drawing/2014/main" id="{1201A06C-1C44-4566-A342-E940EE24AE60}"/>
                </a:ext>
              </a:extLst>
            </p:cNvPr>
            <p:cNvSpPr/>
            <p:nvPr/>
          </p:nvSpPr>
          <p:spPr>
            <a:xfrm>
              <a:off x="8048171" y="5397500"/>
              <a:ext cx="985024" cy="378391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사각형: 둥근 모서리 12">
            <a:extLst>
              <a:ext uri="{FF2B5EF4-FFF2-40B4-BE49-F238E27FC236}">
                <a16:creationId xmlns:a16="http://schemas.microsoft.com/office/drawing/2014/main" id="{1201A06C-1C44-4566-A342-E940EE24AE60}"/>
              </a:ext>
            </a:extLst>
          </p:cNvPr>
          <p:cNvSpPr/>
          <p:nvPr/>
        </p:nvSpPr>
        <p:spPr>
          <a:xfrm>
            <a:off x="3768008" y="4460772"/>
            <a:ext cx="825763" cy="328942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44">
            <a:extLst>
              <a:ext uri="{FF2B5EF4-FFF2-40B4-BE49-F238E27FC236}">
                <a16:creationId xmlns:a16="http://schemas.microsoft.com/office/drawing/2014/main" id="{7DFD633B-A924-44E8-9203-68D798E8181A}"/>
              </a:ext>
            </a:extLst>
          </p:cNvPr>
          <p:cNvGrpSpPr>
            <a:grpSpLocks/>
          </p:cNvGrpSpPr>
          <p:nvPr/>
        </p:nvGrpSpPr>
        <p:grpSpPr bwMode="auto">
          <a:xfrm>
            <a:off x="7117004" y="4576553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E1F18E6D-9EC1-4035-B0B2-7FC102126F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9F961714-9E02-4EF3-93DD-D5E9C15E8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타원 148">
                <a:extLst>
                  <a:ext uri="{FF2B5EF4-FFF2-40B4-BE49-F238E27FC236}">
                    <a16:creationId xmlns:a16="http://schemas.microsoft.com/office/drawing/2014/main" id="{EE58BF6B-848D-4C39-957E-21E567788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C06D60C5-03EC-410C-8C23-C64F30EC12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3" name="그룹 44">
            <a:extLst>
              <a:ext uri="{FF2B5EF4-FFF2-40B4-BE49-F238E27FC236}">
                <a16:creationId xmlns:a16="http://schemas.microsoft.com/office/drawing/2014/main" id="{9E7AFA45-CBEF-499B-849A-81AFF7DB7A4D}"/>
              </a:ext>
            </a:extLst>
          </p:cNvPr>
          <p:cNvGrpSpPr>
            <a:grpSpLocks/>
          </p:cNvGrpSpPr>
          <p:nvPr/>
        </p:nvGrpSpPr>
        <p:grpSpPr bwMode="auto">
          <a:xfrm>
            <a:off x="9421001" y="5270685"/>
            <a:ext cx="233363" cy="444500"/>
            <a:chOff x="1286694" y="1914525"/>
            <a:chExt cx="232594" cy="444161"/>
          </a:xfrm>
        </p:grpSpPr>
        <p:grpSp>
          <p:nvGrpSpPr>
            <p:cNvPr id="24" name="그룹 106">
              <a:extLst>
                <a:ext uri="{FF2B5EF4-FFF2-40B4-BE49-F238E27FC236}">
                  <a16:creationId xmlns:a16="http://schemas.microsoft.com/office/drawing/2014/main" id="{B067B682-0C5D-44F9-B746-281BAE5EF8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6" name="타원 144">
                <a:extLst>
                  <a:ext uri="{FF2B5EF4-FFF2-40B4-BE49-F238E27FC236}">
                    <a16:creationId xmlns:a16="http://schemas.microsoft.com/office/drawing/2014/main" id="{4E90F943-F493-4634-86EB-1AB7359003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" name="타원 148">
                <a:extLst>
                  <a:ext uri="{FF2B5EF4-FFF2-40B4-BE49-F238E27FC236}">
                    <a16:creationId xmlns:a16="http://schemas.microsoft.com/office/drawing/2014/main" id="{D43DD48E-ECA6-48D8-B3E8-0586392E3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5" name="Picture 165">
              <a:extLst>
                <a:ext uri="{FF2B5EF4-FFF2-40B4-BE49-F238E27FC236}">
                  <a16:creationId xmlns:a16="http://schemas.microsoft.com/office/drawing/2014/main" id="{4ECDD819-93C8-4141-9BBA-600136093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2701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85" y="1959429"/>
            <a:ext cx="3735511" cy="39043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회원가입</a:t>
            </a: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id="{1201A06C-1C44-4566-A342-E940EE24AE60}"/>
              </a:ext>
            </a:extLst>
          </p:cNvPr>
          <p:cNvSpPr/>
          <p:nvPr/>
        </p:nvSpPr>
        <p:spPr>
          <a:xfrm>
            <a:off x="1382529" y="3846951"/>
            <a:ext cx="533358" cy="263612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593" y="1959429"/>
            <a:ext cx="3254353" cy="40386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824" y="1959429"/>
            <a:ext cx="3337862" cy="39043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328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9EB1085-56B4-48E6-B7B8-5191989D7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78" t="13934" r="32094" b="24925"/>
          <a:stretch/>
        </p:blipFill>
        <p:spPr>
          <a:xfrm>
            <a:off x="3835950" y="1078030"/>
            <a:ext cx="4520099" cy="4198411"/>
          </a:xfrm>
          <a:prstGeom prst="rect">
            <a:avLst/>
          </a:prstGeom>
        </p:spPr>
      </p:pic>
      <p:sp>
        <p:nvSpPr>
          <p:cNvPr id="5" name="왼쪽 대괄호 4"/>
          <p:cNvSpPr/>
          <p:nvPr/>
        </p:nvSpPr>
        <p:spPr>
          <a:xfrm>
            <a:off x="3375520" y="5542870"/>
            <a:ext cx="115748" cy="955503"/>
          </a:xfrm>
          <a:prstGeom prst="leftBracke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01089" y="5607497"/>
            <a:ext cx="378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점점 늘어가는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en-US" altLang="ko-KR" dirty="0"/>
              <a:t>/ 2</a:t>
            </a:r>
            <a:r>
              <a:rPr lang="ko-KR" altLang="en-US" dirty="0"/>
              <a:t>인 가구 비율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2331" y="6085248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서울 인구의 </a:t>
            </a:r>
            <a:r>
              <a:rPr lang="en-US" altLang="ko-KR" dirty="0"/>
              <a:t>1/3</a:t>
            </a:r>
            <a:r>
              <a:rPr lang="ko-KR" altLang="en-US" dirty="0"/>
              <a:t>은 자취생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4302493" y="6106785"/>
            <a:ext cx="466543" cy="33023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대괄호 15"/>
          <p:cNvSpPr/>
          <p:nvPr/>
        </p:nvSpPr>
        <p:spPr>
          <a:xfrm flipH="1">
            <a:off x="8584982" y="5542870"/>
            <a:ext cx="115748" cy="955503"/>
          </a:xfrm>
          <a:prstGeom prst="leftBracke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1186452" y="985571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 Black" panose="020B0A04020102020204" pitchFamily="34" charset="0"/>
              </a:rPr>
              <a:t>,</a:t>
            </a:r>
            <a:endParaRPr lang="ko-KR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1368553" y="160849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“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492191" y="160849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”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-1034005" y="2462772"/>
            <a:ext cx="14260010" cy="2813669"/>
            <a:chOff x="-1034005" y="2462772"/>
            <a:chExt cx="14260010" cy="2813669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-1034005" y="2462772"/>
              <a:ext cx="14260010" cy="2813669"/>
            </a:xfrm>
            <a:prstGeom prst="roundRect">
              <a:avLst/>
            </a:prstGeom>
            <a:solidFill>
              <a:schemeClr val="tx1">
                <a:alpha val="6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49996" y="3204061"/>
              <a:ext cx="2752677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>
                  <a:solidFill>
                    <a:schemeClr val="bg1"/>
                  </a:solidFill>
                </a:rPr>
                <a:t>늘어가는 자취 인구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96914" y="3722418"/>
              <a:ext cx="4028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자취생들을 위한 사이트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251874" y="3722418"/>
              <a:ext cx="1388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가 필요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2610" y="3193821"/>
              <a:ext cx="436841" cy="606723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0713" y="3387626"/>
              <a:ext cx="839815" cy="1028184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6151" y="3387626"/>
              <a:ext cx="839815" cy="1028184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개발배경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80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6" y="350970"/>
            <a:ext cx="3767893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이메일 인증 회원가입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358" y="1836699"/>
            <a:ext cx="3394593" cy="872125"/>
          </a:xfrm>
          <a:prstGeom prst="rect">
            <a:avLst/>
          </a:prstGeom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7675953" y="1468530"/>
            <a:ext cx="2981261" cy="31522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이메일 정규식 확인</a:t>
            </a:r>
            <a:endParaRPr lang="en-US" altLang="ko-KR" sz="1400" b="1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640" y="3414322"/>
            <a:ext cx="3408364" cy="11354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7754006" y="3077761"/>
            <a:ext cx="2981261" cy="31522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미가입회원 메일전송</a:t>
            </a:r>
            <a:endParaRPr lang="en-US" altLang="ko-KR" sz="1400" b="1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359" y="5049854"/>
            <a:ext cx="3415249" cy="11847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7671746" y="4734629"/>
            <a:ext cx="2981262" cy="31522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가입회원 로그인 페이지 이동</a:t>
            </a:r>
            <a:endParaRPr lang="en-US" altLang="ko-KR" sz="1400" b="1" dirty="0"/>
          </a:p>
        </p:txBody>
      </p:sp>
      <p:sp>
        <p:nvSpPr>
          <p:cNvPr id="31" name="사각형: 둥근 모서리 12">
            <a:extLst>
              <a:ext uri="{FF2B5EF4-FFF2-40B4-BE49-F238E27FC236}">
                <a16:creationId xmlns:a16="http://schemas.microsoft.com/office/drawing/2014/main" id="{1201A06C-1C44-4566-A342-E940EE24AE60}"/>
              </a:ext>
            </a:extLst>
          </p:cNvPr>
          <p:cNvSpPr/>
          <p:nvPr/>
        </p:nvSpPr>
        <p:spPr>
          <a:xfrm>
            <a:off x="7593640" y="2272761"/>
            <a:ext cx="1782054" cy="397045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12">
            <a:extLst>
              <a:ext uri="{FF2B5EF4-FFF2-40B4-BE49-F238E27FC236}">
                <a16:creationId xmlns:a16="http://schemas.microsoft.com/office/drawing/2014/main" id="{1201A06C-1C44-4566-A342-E940EE24AE60}"/>
              </a:ext>
            </a:extLst>
          </p:cNvPr>
          <p:cNvSpPr/>
          <p:nvPr/>
        </p:nvSpPr>
        <p:spPr>
          <a:xfrm>
            <a:off x="7593639" y="3914446"/>
            <a:ext cx="2987197" cy="494974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12">
            <a:extLst>
              <a:ext uri="{FF2B5EF4-FFF2-40B4-BE49-F238E27FC236}">
                <a16:creationId xmlns:a16="http://schemas.microsoft.com/office/drawing/2014/main" id="{1201A06C-1C44-4566-A342-E940EE24AE60}"/>
              </a:ext>
            </a:extLst>
          </p:cNvPr>
          <p:cNvSpPr/>
          <p:nvPr/>
        </p:nvSpPr>
        <p:spPr>
          <a:xfrm>
            <a:off x="7529358" y="5543558"/>
            <a:ext cx="3415249" cy="666618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rcRect r="46399" b="75412"/>
          <a:stretch/>
        </p:blipFill>
        <p:spPr>
          <a:xfrm>
            <a:off x="884598" y="4214000"/>
            <a:ext cx="4707200" cy="17568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그룹 44">
            <a:extLst>
              <a:ext uri="{FF2B5EF4-FFF2-40B4-BE49-F238E27FC236}">
                <a16:creationId xmlns:a16="http://schemas.microsoft.com/office/drawing/2014/main" id="{EF46F0E8-58FB-43ED-BDE3-8B4593608ED5}"/>
              </a:ext>
            </a:extLst>
          </p:cNvPr>
          <p:cNvGrpSpPr>
            <a:grpSpLocks/>
          </p:cNvGrpSpPr>
          <p:nvPr/>
        </p:nvGrpSpPr>
        <p:grpSpPr bwMode="auto">
          <a:xfrm>
            <a:off x="4311659" y="5473479"/>
            <a:ext cx="233363" cy="444500"/>
            <a:chOff x="1286694" y="1914525"/>
            <a:chExt cx="232594" cy="444161"/>
          </a:xfrm>
        </p:grpSpPr>
        <p:grpSp>
          <p:nvGrpSpPr>
            <p:cNvPr id="25" name="그룹 106">
              <a:extLst>
                <a:ext uri="{FF2B5EF4-FFF2-40B4-BE49-F238E27FC236}">
                  <a16:creationId xmlns:a16="http://schemas.microsoft.com/office/drawing/2014/main" id="{9BAD4609-4C2B-4BAD-8669-1B2C0508C2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7" name="타원 144">
                <a:extLst>
                  <a:ext uri="{FF2B5EF4-FFF2-40B4-BE49-F238E27FC236}">
                    <a16:creationId xmlns:a16="http://schemas.microsoft.com/office/drawing/2014/main" id="{85ADBCAB-1D7B-4515-81BC-F9E28E850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8" name="타원 148">
                <a:extLst>
                  <a:ext uri="{FF2B5EF4-FFF2-40B4-BE49-F238E27FC236}">
                    <a16:creationId xmlns:a16="http://schemas.microsoft.com/office/drawing/2014/main" id="{B401CDAE-A0DE-4B38-B71F-12BC6B851D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6" name="Picture 165">
              <a:extLst>
                <a:ext uri="{FF2B5EF4-FFF2-40B4-BE49-F238E27FC236}">
                  <a16:creationId xmlns:a16="http://schemas.microsoft.com/office/drawing/2014/main" id="{CB3D239D-CDBF-4F8D-975F-54505C357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5EB93A4-1980-4A20-A05E-E3FA3F920999}"/>
              </a:ext>
            </a:extLst>
          </p:cNvPr>
          <p:cNvGrpSpPr/>
          <p:nvPr/>
        </p:nvGrpSpPr>
        <p:grpSpPr>
          <a:xfrm>
            <a:off x="884598" y="1590718"/>
            <a:ext cx="4707201" cy="2478679"/>
            <a:chOff x="4962855" y="1370319"/>
            <a:chExt cx="5327774" cy="4705633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BA8041E-A8D3-4A84-A976-C4E80BC30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62855" y="1370319"/>
              <a:ext cx="5327774" cy="4705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9" name="사각형: 둥근 모서리 12">
              <a:extLst>
                <a:ext uri="{FF2B5EF4-FFF2-40B4-BE49-F238E27FC236}">
                  <a16:creationId xmlns:a16="http://schemas.microsoft.com/office/drawing/2014/main" id="{B975F943-F04C-4C70-A1DC-896FD90D3D9F}"/>
                </a:ext>
              </a:extLst>
            </p:cNvPr>
            <p:cNvSpPr/>
            <p:nvPr/>
          </p:nvSpPr>
          <p:spPr>
            <a:xfrm>
              <a:off x="9236824" y="4386121"/>
              <a:ext cx="901093" cy="567957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44">
            <a:extLst>
              <a:ext uri="{FF2B5EF4-FFF2-40B4-BE49-F238E27FC236}">
                <a16:creationId xmlns:a16="http://schemas.microsoft.com/office/drawing/2014/main" id="{4DA72012-BEAE-4D99-AFB3-4B39B1E3F652}"/>
              </a:ext>
            </a:extLst>
          </p:cNvPr>
          <p:cNvGrpSpPr>
            <a:grpSpLocks/>
          </p:cNvGrpSpPr>
          <p:nvPr/>
        </p:nvGrpSpPr>
        <p:grpSpPr bwMode="auto">
          <a:xfrm>
            <a:off x="5305340" y="3304635"/>
            <a:ext cx="233363" cy="444500"/>
            <a:chOff x="1286694" y="1914525"/>
            <a:chExt cx="232594" cy="444161"/>
          </a:xfrm>
        </p:grpSpPr>
        <p:grpSp>
          <p:nvGrpSpPr>
            <p:cNvPr id="42" name="그룹 106">
              <a:extLst>
                <a:ext uri="{FF2B5EF4-FFF2-40B4-BE49-F238E27FC236}">
                  <a16:creationId xmlns:a16="http://schemas.microsoft.com/office/drawing/2014/main" id="{9E9B89ED-1BFA-4100-A8C8-895DF16D96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48" name="타원 144">
                <a:extLst>
                  <a:ext uri="{FF2B5EF4-FFF2-40B4-BE49-F238E27FC236}">
                    <a16:creationId xmlns:a16="http://schemas.microsoft.com/office/drawing/2014/main" id="{1CFF6296-AA99-4275-ABB9-55FB25882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9" name="타원 148">
                <a:extLst>
                  <a:ext uri="{FF2B5EF4-FFF2-40B4-BE49-F238E27FC236}">
                    <a16:creationId xmlns:a16="http://schemas.microsoft.com/office/drawing/2014/main" id="{FBDD60BA-B40A-490A-A539-2639ABD6C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47" name="Picture 165">
              <a:extLst>
                <a:ext uri="{FF2B5EF4-FFF2-40B4-BE49-F238E27FC236}">
                  <a16:creationId xmlns:a16="http://schemas.microsoft.com/office/drawing/2014/main" id="{66C05E05-6A94-4008-9B4E-23FEEAE198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5899529C-6787-4B5E-9399-D406D01CF6DE}"/>
              </a:ext>
            </a:extLst>
          </p:cNvPr>
          <p:cNvSpPr/>
          <p:nvPr/>
        </p:nvSpPr>
        <p:spPr>
          <a:xfrm rot="16200000">
            <a:off x="6425476" y="3646112"/>
            <a:ext cx="270205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93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6" y="350970"/>
            <a:ext cx="3637263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이메일 인증 회원가입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575" y="3239088"/>
            <a:ext cx="3805493" cy="232532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0" name="그룹 49"/>
          <p:cNvGrpSpPr/>
          <p:nvPr/>
        </p:nvGrpSpPr>
        <p:grpSpPr>
          <a:xfrm>
            <a:off x="7237857" y="1142254"/>
            <a:ext cx="3805494" cy="1938313"/>
            <a:chOff x="6324600" y="1328178"/>
            <a:chExt cx="3805494" cy="1938313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4600" y="1328178"/>
              <a:ext cx="3805494" cy="19383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9" name="사각형: 둥근 모서리 12">
              <a:extLst>
                <a:ext uri="{FF2B5EF4-FFF2-40B4-BE49-F238E27FC236}">
                  <a16:creationId xmlns:a16="http://schemas.microsoft.com/office/drawing/2014/main" id="{1201A06C-1C44-4566-A342-E940EE24AE60}"/>
                </a:ext>
              </a:extLst>
            </p:cNvPr>
            <p:cNvSpPr/>
            <p:nvPr/>
          </p:nvSpPr>
          <p:spPr>
            <a:xfrm>
              <a:off x="6475916" y="1993098"/>
              <a:ext cx="1863684" cy="602916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3E430A-4F5B-4EA0-B2EF-832114E401EF}"/>
              </a:ext>
            </a:extLst>
          </p:cNvPr>
          <p:cNvGrpSpPr/>
          <p:nvPr/>
        </p:nvGrpSpPr>
        <p:grpSpPr>
          <a:xfrm>
            <a:off x="907319" y="2568157"/>
            <a:ext cx="4707199" cy="1833592"/>
            <a:chOff x="928141" y="2949794"/>
            <a:chExt cx="4707199" cy="1833592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5"/>
            <a:srcRect r="35735" b="68652"/>
            <a:stretch/>
          </p:blipFill>
          <p:spPr>
            <a:xfrm>
              <a:off x="928141" y="2949794"/>
              <a:ext cx="4707199" cy="1756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사각형: 둥근 모서리 12">
              <a:extLst>
                <a:ext uri="{FF2B5EF4-FFF2-40B4-BE49-F238E27FC236}">
                  <a16:creationId xmlns:a16="http://schemas.microsoft.com/office/drawing/2014/main" id="{5D35C17C-E056-4191-AE78-36DC18D87B28}"/>
                </a:ext>
              </a:extLst>
            </p:cNvPr>
            <p:cNvSpPr/>
            <p:nvPr/>
          </p:nvSpPr>
          <p:spPr>
            <a:xfrm>
              <a:off x="1012370" y="3341914"/>
              <a:ext cx="3254829" cy="1211171"/>
            </a:xfrm>
            <a:prstGeom prst="roundRect">
              <a:avLst>
                <a:gd name="adj" fmla="val 9091"/>
              </a:avLst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44">
              <a:extLst>
                <a:ext uri="{FF2B5EF4-FFF2-40B4-BE49-F238E27FC236}">
                  <a16:creationId xmlns:a16="http://schemas.microsoft.com/office/drawing/2014/main" id="{9ACCC147-28F3-426F-93FD-63C9AD7E88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00054" y="4338886"/>
              <a:ext cx="233363" cy="444500"/>
              <a:chOff x="1286694" y="1914525"/>
              <a:chExt cx="232594" cy="444161"/>
            </a:xfrm>
          </p:grpSpPr>
          <p:grpSp>
            <p:nvGrpSpPr>
              <p:cNvPr id="20" name="그룹 106">
                <a:extLst>
                  <a:ext uri="{FF2B5EF4-FFF2-40B4-BE49-F238E27FC236}">
                    <a16:creationId xmlns:a16="http://schemas.microsoft.com/office/drawing/2014/main" id="{F0249D53-CF7C-4095-9057-30044D0A72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86694" y="1914525"/>
                <a:ext cx="151036" cy="144696"/>
                <a:chOff x="6188075" y="3822700"/>
                <a:chExt cx="411054" cy="426675"/>
              </a:xfrm>
            </p:grpSpPr>
            <p:sp>
              <p:nvSpPr>
                <p:cNvPr id="23" name="타원 144">
                  <a:extLst>
                    <a:ext uri="{FF2B5EF4-FFF2-40B4-BE49-F238E27FC236}">
                      <a16:creationId xmlns:a16="http://schemas.microsoft.com/office/drawing/2014/main" id="{A0B18FD8-8272-43E0-A074-43A5C9C8CB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8075" y="3822700"/>
                  <a:ext cx="411054" cy="426675"/>
                </a:xfrm>
                <a:prstGeom prst="ellipse">
                  <a:avLst/>
                </a:prstGeom>
                <a:solidFill>
                  <a:srgbClr val="FF6600">
                    <a:alpha val="2588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kumimoji="0" lang="ko-KR" altLang="en-US" sz="900">
                    <a:solidFill>
                      <a:srgbClr val="7F7F7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4" name="타원 148">
                  <a:extLst>
                    <a:ext uri="{FF2B5EF4-FFF2-40B4-BE49-F238E27FC236}">
                      <a16:creationId xmlns:a16="http://schemas.microsoft.com/office/drawing/2014/main" id="{2E4E5EC2-F816-4F9F-8BD4-52D5DCC29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6864" y="3894103"/>
                  <a:ext cx="273476" cy="283868"/>
                </a:xfrm>
                <a:prstGeom prst="ellipse">
                  <a:avLst/>
                </a:prstGeom>
                <a:solidFill>
                  <a:srgbClr val="FF6600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kumimoji="0" lang="ko-KR" altLang="en-US" sz="900">
                    <a:solidFill>
                      <a:srgbClr val="7F7F7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22" name="Picture 165">
                <a:extLst>
                  <a:ext uri="{FF2B5EF4-FFF2-40B4-BE49-F238E27FC236}">
                    <a16:creationId xmlns:a16="http://schemas.microsoft.com/office/drawing/2014/main" id="{5E4390A0-B25D-4FC0-A8E0-6051CCE9BF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D9C3A5">
                    <a:tint val="50000"/>
                    <a:satMod val="180000"/>
                  </a:srgbClr>
                </a:duotone>
              </a:blip>
              <a:srcRect/>
              <a:stretch>
                <a:fillRect/>
              </a:stretch>
            </p:blipFill>
            <p:spPr bwMode="auto">
              <a:xfrm>
                <a:off x="1306206" y="1965356"/>
                <a:ext cx="213082" cy="39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26C98627-5EED-4E1B-9064-A7A8BDF3E37F}"/>
              </a:ext>
            </a:extLst>
          </p:cNvPr>
          <p:cNvSpPr/>
          <p:nvPr/>
        </p:nvSpPr>
        <p:spPr>
          <a:xfrm rot="16200000">
            <a:off x="6425476" y="3646112"/>
            <a:ext cx="270205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44">
            <a:extLst>
              <a:ext uri="{FF2B5EF4-FFF2-40B4-BE49-F238E27FC236}">
                <a16:creationId xmlns:a16="http://schemas.microsoft.com/office/drawing/2014/main" id="{4CD6DAA4-AC23-43C1-8897-3F5B06DCDA86}"/>
              </a:ext>
            </a:extLst>
          </p:cNvPr>
          <p:cNvGrpSpPr>
            <a:grpSpLocks/>
          </p:cNvGrpSpPr>
          <p:nvPr/>
        </p:nvGrpSpPr>
        <p:grpSpPr bwMode="auto">
          <a:xfrm>
            <a:off x="7748454" y="2275446"/>
            <a:ext cx="233363" cy="444500"/>
            <a:chOff x="1286694" y="1914525"/>
            <a:chExt cx="232594" cy="444161"/>
          </a:xfrm>
        </p:grpSpPr>
        <p:grpSp>
          <p:nvGrpSpPr>
            <p:cNvPr id="27" name="그룹 106">
              <a:extLst>
                <a:ext uri="{FF2B5EF4-FFF2-40B4-BE49-F238E27FC236}">
                  <a16:creationId xmlns:a16="http://schemas.microsoft.com/office/drawing/2014/main" id="{E54B52A1-B7F6-48ED-8A26-7433AD3621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9" name="타원 144">
                <a:extLst>
                  <a:ext uri="{FF2B5EF4-FFF2-40B4-BE49-F238E27FC236}">
                    <a16:creationId xmlns:a16="http://schemas.microsoft.com/office/drawing/2014/main" id="{C50A23A8-CB76-45E8-BF64-EABF6D059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1" name="타원 148">
                <a:extLst>
                  <a:ext uri="{FF2B5EF4-FFF2-40B4-BE49-F238E27FC236}">
                    <a16:creationId xmlns:a16="http://schemas.microsoft.com/office/drawing/2014/main" id="{A5135522-E9CF-4464-AE33-D117C8D34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8" name="Picture 165">
              <a:extLst>
                <a:ext uri="{FF2B5EF4-FFF2-40B4-BE49-F238E27FC236}">
                  <a16:creationId xmlns:a16="http://schemas.microsoft.com/office/drawing/2014/main" id="{E64B4D96-4E7F-40B0-807A-62B485207C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E842073-7781-4C03-B33D-91E10D96D29F}"/>
              </a:ext>
            </a:extLst>
          </p:cNvPr>
          <p:cNvSpPr txBox="1"/>
          <p:nvPr/>
        </p:nvSpPr>
        <p:spPr>
          <a:xfrm>
            <a:off x="793216" y="4646554"/>
            <a:ext cx="5692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이메일 인증 후 </a:t>
            </a:r>
            <a:r>
              <a:rPr lang="en-US" altLang="ko-KR" b="1" dirty="0"/>
              <a:t>&gt;</a:t>
            </a:r>
          </a:p>
          <a:p>
            <a:r>
              <a:rPr lang="ko-KR" altLang="en-US" b="1" dirty="0"/>
              <a:t>해당 사이트의 회원정보를 불러와 회원가입을 진행함</a:t>
            </a:r>
          </a:p>
        </p:txBody>
      </p:sp>
    </p:spTree>
    <p:extLst>
      <p:ext uri="{BB962C8B-B14F-4D97-AF65-F5344CB8AC3E}">
        <p14:creationId xmlns:p14="http://schemas.microsoft.com/office/powerpoint/2010/main" val="13733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My Page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프로필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9CC2C7-9053-4DAA-ABF3-819B09D6A42E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Bootstrap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+mj-ea"/>
              </a:rPr>
              <a:t>AJax</a:t>
            </a:r>
            <a:r>
              <a:rPr lang="en-US" altLang="ko-KR" dirty="0">
                <a:latin typeface="+mj-ea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  <a:ea typeface="+mj-ea"/>
              </a:rPr>
              <a:t>Apache Commons </a:t>
            </a:r>
          </a:p>
          <a:p>
            <a:r>
              <a:rPr lang="en-US" altLang="ko-KR" dirty="0">
                <a:latin typeface="+mj-ea"/>
                <a:ea typeface="+mj-ea"/>
              </a:rPr>
              <a:t>   File Upload</a:t>
            </a:r>
          </a:p>
          <a:p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PC, Tablet,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Phone</a:t>
            </a:r>
            <a:r>
              <a:rPr lang="ko-KR" altLang="en-US" dirty="0">
                <a:latin typeface="+mj-ea"/>
              </a:rPr>
              <a:t>별</a:t>
            </a:r>
            <a:endParaRPr lang="en-US" altLang="ko-KR" dirty="0">
              <a:latin typeface="+mj-ea"/>
            </a:endParaRPr>
          </a:p>
          <a:p>
            <a:r>
              <a:rPr lang="en-US" altLang="ko-KR" dirty="0">
                <a:latin typeface="+mj-ea"/>
              </a:rPr>
              <a:t>   </a:t>
            </a:r>
            <a:r>
              <a:rPr lang="ko-KR" altLang="en-US" dirty="0">
                <a:latin typeface="+mj-ea"/>
              </a:rPr>
              <a:t>반응형 </a:t>
            </a:r>
            <a:r>
              <a:rPr lang="en-US" altLang="ko-KR" dirty="0">
                <a:latin typeface="+mj-ea"/>
              </a:rPr>
              <a:t>UI</a:t>
            </a:r>
            <a:r>
              <a:rPr lang="ko-KR" altLang="en-US" dirty="0">
                <a:latin typeface="+mj-ea"/>
              </a:rPr>
              <a:t> 지원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파일 업로드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내 정보 수정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회원 탈퇴</a:t>
            </a:r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519688-1E2B-401E-9F30-DA9F25BA5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757" y="1450339"/>
            <a:ext cx="5551368" cy="485284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그룹 44">
            <a:extLst>
              <a:ext uri="{FF2B5EF4-FFF2-40B4-BE49-F238E27FC236}">
                <a16:creationId xmlns:a16="http://schemas.microsoft.com/office/drawing/2014/main" id="{89CEFDDA-B08D-4BDE-8E0E-FD8A9A8EE224}"/>
              </a:ext>
            </a:extLst>
          </p:cNvPr>
          <p:cNvGrpSpPr>
            <a:grpSpLocks/>
          </p:cNvGrpSpPr>
          <p:nvPr/>
        </p:nvGrpSpPr>
        <p:grpSpPr bwMode="auto">
          <a:xfrm>
            <a:off x="4690911" y="5944825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D7181BA7-256B-4476-9F26-98E66BB07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9354D4DF-8683-4064-975C-F9ECEC6A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" name="타원 148">
                <a:extLst>
                  <a:ext uri="{FF2B5EF4-FFF2-40B4-BE49-F238E27FC236}">
                    <a16:creationId xmlns:a16="http://schemas.microsoft.com/office/drawing/2014/main" id="{DC2CCB94-D7C7-451C-897A-DEA19288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71F1D64E-6544-43D0-9EE5-7BC5C21D0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B3527C9-4999-4798-B8C0-BFD362ECC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719" y="639188"/>
            <a:ext cx="3752850" cy="4000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013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087A59D-8B81-411A-AD43-753FEF9BA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24" y="1291263"/>
            <a:ext cx="5692265" cy="5044988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My Page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모임 목록</a:t>
            </a:r>
          </a:p>
        </p:txBody>
      </p:sp>
      <p:grpSp>
        <p:nvGrpSpPr>
          <p:cNvPr id="17" name="그룹 44">
            <a:extLst>
              <a:ext uri="{FF2B5EF4-FFF2-40B4-BE49-F238E27FC236}">
                <a16:creationId xmlns:a16="http://schemas.microsoft.com/office/drawing/2014/main" id="{89CEFDDA-B08D-4BDE-8E0E-FD8A9A8EE224}"/>
              </a:ext>
            </a:extLst>
          </p:cNvPr>
          <p:cNvGrpSpPr>
            <a:grpSpLocks/>
          </p:cNvGrpSpPr>
          <p:nvPr/>
        </p:nvGrpSpPr>
        <p:grpSpPr bwMode="auto">
          <a:xfrm>
            <a:off x="5748336" y="6003670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D7181BA7-256B-4476-9F26-98E66BB07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9354D4DF-8683-4064-975C-F9ECEC6A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" name="타원 148">
                <a:extLst>
                  <a:ext uri="{FF2B5EF4-FFF2-40B4-BE49-F238E27FC236}">
                    <a16:creationId xmlns:a16="http://schemas.microsoft.com/office/drawing/2014/main" id="{DC2CCB94-D7C7-451C-897A-DEA19288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71F1D64E-6544-43D0-9EE5-7BC5C21D0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BD97812-1A6D-4276-B6A7-660E52D2DED6}"/>
              </a:ext>
            </a:extLst>
          </p:cNvPr>
          <p:cNvSpPr/>
          <p:nvPr/>
        </p:nvSpPr>
        <p:spPr>
          <a:xfrm>
            <a:off x="1990725" y="2629795"/>
            <a:ext cx="3990975" cy="970655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305129-8115-417A-958A-40DB9E60AA9C}"/>
              </a:ext>
            </a:extLst>
          </p:cNvPr>
          <p:cNvSpPr txBox="1"/>
          <p:nvPr/>
        </p:nvSpPr>
        <p:spPr>
          <a:xfrm>
            <a:off x="7559930" y="5357339"/>
            <a:ext cx="5692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변경 사항 저장 </a:t>
            </a:r>
            <a:r>
              <a:rPr lang="en-US" altLang="ko-KR" b="1" dirty="0"/>
              <a:t>&gt;</a:t>
            </a:r>
          </a:p>
          <a:p>
            <a:r>
              <a:rPr lang="ko-KR" altLang="en-US" b="1" dirty="0"/>
              <a:t>프로필 이미지 업로드 및 정보수정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B420FC0-EA8F-41B4-87DC-E9E65F3968AB}"/>
              </a:ext>
            </a:extLst>
          </p:cNvPr>
          <p:cNvSpPr/>
          <p:nvPr/>
        </p:nvSpPr>
        <p:spPr>
          <a:xfrm>
            <a:off x="1019175" y="1381129"/>
            <a:ext cx="1752599" cy="666745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42399A-0856-4CF2-A454-4A5B410F4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021" y="3790950"/>
            <a:ext cx="4314825" cy="12922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CDBF309-EB39-41F5-A6D0-8D83E1CC273A}"/>
              </a:ext>
            </a:extLst>
          </p:cNvPr>
          <p:cNvSpPr/>
          <p:nvPr/>
        </p:nvSpPr>
        <p:spPr>
          <a:xfrm>
            <a:off x="1990724" y="4054174"/>
            <a:ext cx="3990975" cy="275777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93C900-B145-4919-859E-E4248ED6A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022" y="1476375"/>
            <a:ext cx="4314824" cy="13799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52AD6865-EE49-4026-A40D-6A0EB1D7F5A2}"/>
              </a:ext>
            </a:extLst>
          </p:cNvPr>
          <p:cNvSpPr/>
          <p:nvPr/>
        </p:nvSpPr>
        <p:spPr>
          <a:xfrm>
            <a:off x="9267330" y="3156636"/>
            <a:ext cx="270205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80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My Page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모임 목록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9CC2C7-9053-4DAA-ABF3-819B09D6A42E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Bootstrap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+mj-ea"/>
              </a:rPr>
              <a:t>AJax</a:t>
            </a:r>
            <a:r>
              <a:rPr lang="en-US" altLang="ko-KR" dirty="0">
                <a:latin typeface="+mj-ea"/>
              </a:rPr>
              <a:t> </a:t>
            </a:r>
          </a:p>
          <a:p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PC, Tablet,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Phone</a:t>
            </a:r>
            <a:r>
              <a:rPr lang="ko-KR" altLang="en-US" dirty="0">
                <a:latin typeface="+mj-ea"/>
              </a:rPr>
              <a:t>별</a:t>
            </a:r>
            <a:endParaRPr lang="en-US" altLang="ko-KR" dirty="0">
              <a:latin typeface="+mj-ea"/>
            </a:endParaRPr>
          </a:p>
          <a:p>
            <a:pPr algn="ctr"/>
            <a:r>
              <a:rPr lang="en-US" altLang="ko-KR" dirty="0">
                <a:latin typeface="+mj-ea"/>
              </a:rPr>
              <a:t>   </a:t>
            </a:r>
            <a:r>
              <a:rPr lang="ko-KR" altLang="en-US" dirty="0">
                <a:latin typeface="+mj-ea"/>
              </a:rPr>
              <a:t>반응형 </a:t>
            </a:r>
            <a:r>
              <a:rPr lang="en-US" altLang="ko-KR" dirty="0">
                <a:latin typeface="+mj-ea"/>
              </a:rPr>
              <a:t>UI</a:t>
            </a:r>
            <a:r>
              <a:rPr lang="ko-KR" altLang="en-US" dirty="0">
                <a:latin typeface="+mj-ea"/>
              </a:rPr>
              <a:t> 지원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카테고리별 모임 </a:t>
            </a:r>
            <a:endParaRPr lang="en-US" altLang="ko-KR" dirty="0">
              <a:latin typeface="+mj-ea"/>
            </a:endParaRPr>
          </a:p>
          <a:p>
            <a:r>
              <a:rPr lang="en-US" altLang="ko-KR" dirty="0">
                <a:latin typeface="+mj-ea"/>
              </a:rPr>
              <a:t>   </a:t>
            </a:r>
            <a:r>
              <a:rPr lang="ko-KR" altLang="en-US" dirty="0">
                <a:latin typeface="+mj-ea"/>
              </a:rPr>
              <a:t>조회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개설</a:t>
            </a:r>
            <a:r>
              <a:rPr lang="en-US" altLang="ko-KR" dirty="0">
                <a:latin typeface="+mj-ea"/>
              </a:rPr>
              <a:t>,</a:t>
            </a:r>
            <a:r>
              <a:rPr lang="ko-KR" altLang="en-US" dirty="0">
                <a:latin typeface="+mj-ea"/>
              </a:rPr>
              <a:t>가입 모임</a:t>
            </a:r>
            <a:r>
              <a:rPr lang="en-US" altLang="ko-KR" dirty="0">
                <a:latin typeface="+mj-ea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모임 탈퇴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모임 이동</a:t>
            </a:r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E907F34-E5C5-4D21-9A4D-25DA07EA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98"/>
          <a:stretch/>
        </p:blipFill>
        <p:spPr>
          <a:xfrm>
            <a:off x="3611682" y="1479721"/>
            <a:ext cx="6084768" cy="47940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그룹 44">
            <a:extLst>
              <a:ext uri="{FF2B5EF4-FFF2-40B4-BE49-F238E27FC236}">
                <a16:creationId xmlns:a16="http://schemas.microsoft.com/office/drawing/2014/main" id="{89CEFDDA-B08D-4BDE-8E0E-FD8A9A8EE224}"/>
              </a:ext>
            </a:extLst>
          </p:cNvPr>
          <p:cNvGrpSpPr>
            <a:grpSpLocks/>
          </p:cNvGrpSpPr>
          <p:nvPr/>
        </p:nvGrpSpPr>
        <p:grpSpPr bwMode="auto">
          <a:xfrm>
            <a:off x="5269336" y="5378279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D7181BA7-256B-4476-9F26-98E66BB07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9354D4DF-8683-4064-975C-F9ECEC6A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" name="타원 148">
                <a:extLst>
                  <a:ext uri="{FF2B5EF4-FFF2-40B4-BE49-F238E27FC236}">
                    <a16:creationId xmlns:a16="http://schemas.microsoft.com/office/drawing/2014/main" id="{DC2CCB94-D7C7-451C-897A-DEA19288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71F1D64E-6544-43D0-9EE5-7BC5C21D0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25889C8-C17A-496C-A1EF-717C345C7E72}"/>
              </a:ext>
            </a:extLst>
          </p:cNvPr>
          <p:cNvSpPr/>
          <p:nvPr/>
        </p:nvSpPr>
        <p:spPr>
          <a:xfrm>
            <a:off x="4028579" y="3156381"/>
            <a:ext cx="1734046" cy="3117422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44">
            <a:extLst>
              <a:ext uri="{FF2B5EF4-FFF2-40B4-BE49-F238E27FC236}">
                <a16:creationId xmlns:a16="http://schemas.microsoft.com/office/drawing/2014/main" id="{5C7EB6C7-ED8C-438A-962C-63D2D431E12E}"/>
              </a:ext>
            </a:extLst>
          </p:cNvPr>
          <p:cNvGrpSpPr>
            <a:grpSpLocks/>
          </p:cNvGrpSpPr>
          <p:nvPr/>
        </p:nvGrpSpPr>
        <p:grpSpPr bwMode="auto">
          <a:xfrm>
            <a:off x="9358516" y="2859779"/>
            <a:ext cx="233363" cy="444500"/>
            <a:chOff x="1286694" y="1914525"/>
            <a:chExt cx="232594" cy="444161"/>
          </a:xfrm>
        </p:grpSpPr>
        <p:grpSp>
          <p:nvGrpSpPr>
            <p:cNvPr id="26" name="그룹 106">
              <a:extLst>
                <a:ext uri="{FF2B5EF4-FFF2-40B4-BE49-F238E27FC236}">
                  <a16:creationId xmlns:a16="http://schemas.microsoft.com/office/drawing/2014/main" id="{E22B0E69-9C7E-4E5F-A286-BDD887845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8" name="타원 144">
                <a:extLst>
                  <a:ext uri="{FF2B5EF4-FFF2-40B4-BE49-F238E27FC236}">
                    <a16:creationId xmlns:a16="http://schemas.microsoft.com/office/drawing/2014/main" id="{3CD82E1B-A060-4A7B-8744-AFA6BA35F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9" name="타원 148">
                <a:extLst>
                  <a:ext uri="{FF2B5EF4-FFF2-40B4-BE49-F238E27FC236}">
                    <a16:creationId xmlns:a16="http://schemas.microsoft.com/office/drawing/2014/main" id="{A3B8533A-7750-40C3-91CC-5C52F1052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7" name="Picture 165">
              <a:extLst>
                <a:ext uri="{FF2B5EF4-FFF2-40B4-BE49-F238E27FC236}">
                  <a16:creationId xmlns:a16="http://schemas.microsoft.com/office/drawing/2014/main" id="{8CD04DEF-F312-4BE7-A1B9-A92F1ECBE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B284C67-341D-4588-86A5-DBAC834441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641" t="42834" r="7419" b="40645"/>
          <a:stretch/>
        </p:blipFill>
        <p:spPr>
          <a:xfrm>
            <a:off x="10041592" y="1722547"/>
            <a:ext cx="1814047" cy="1695955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206F31A-7DCF-4429-B0C9-A4955C9CEB9B}"/>
              </a:ext>
            </a:extLst>
          </p:cNvPr>
          <p:cNvSpPr/>
          <p:nvPr/>
        </p:nvSpPr>
        <p:spPr>
          <a:xfrm>
            <a:off x="8826975" y="2676470"/>
            <a:ext cx="698031" cy="342479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0233A7B-A620-48B2-9803-721B62B86044}"/>
              </a:ext>
            </a:extLst>
          </p:cNvPr>
          <p:cNvCxnSpPr>
            <a:stCxn id="27" idx="0"/>
          </p:cNvCxnSpPr>
          <p:nvPr/>
        </p:nvCxnSpPr>
        <p:spPr>
          <a:xfrm rot="5400000" flipH="1" flipV="1">
            <a:off x="9577867" y="2345520"/>
            <a:ext cx="472249" cy="658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A97ADC01-3D6D-4806-8023-EF8D8D28A1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5" t="2006" r="2949" b="2981"/>
          <a:stretch/>
        </p:blipFill>
        <p:spPr>
          <a:xfrm>
            <a:off x="5497058" y="1722547"/>
            <a:ext cx="4849017" cy="48794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418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My Page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모임 목록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7ADC01-3D6D-4806-8023-EF8D8D28A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5" t="2006" r="2949" b="2981"/>
          <a:stretch/>
        </p:blipFill>
        <p:spPr>
          <a:xfrm>
            <a:off x="944752" y="1318745"/>
            <a:ext cx="4962164" cy="49932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7" name="그룹 44">
            <a:extLst>
              <a:ext uri="{FF2B5EF4-FFF2-40B4-BE49-F238E27FC236}">
                <a16:creationId xmlns:a16="http://schemas.microsoft.com/office/drawing/2014/main" id="{89CEFDDA-B08D-4BDE-8E0E-FD8A9A8EE224}"/>
              </a:ext>
            </a:extLst>
          </p:cNvPr>
          <p:cNvGrpSpPr>
            <a:grpSpLocks/>
          </p:cNvGrpSpPr>
          <p:nvPr/>
        </p:nvGrpSpPr>
        <p:grpSpPr bwMode="auto">
          <a:xfrm>
            <a:off x="5224462" y="6258857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D7181BA7-256B-4476-9F26-98E66BB07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9354D4DF-8683-4064-975C-F9ECEC6A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" name="타원 148">
                <a:extLst>
                  <a:ext uri="{FF2B5EF4-FFF2-40B4-BE49-F238E27FC236}">
                    <a16:creationId xmlns:a16="http://schemas.microsoft.com/office/drawing/2014/main" id="{DC2CCB94-D7C7-451C-897A-DEA19288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71F1D64E-6544-43D0-9EE5-7BC5C21D0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BD97812-1A6D-4276-B6A7-660E52D2DED6}"/>
              </a:ext>
            </a:extLst>
          </p:cNvPr>
          <p:cNvSpPr/>
          <p:nvPr/>
        </p:nvSpPr>
        <p:spPr>
          <a:xfrm>
            <a:off x="3924300" y="6004898"/>
            <a:ext cx="1533526" cy="331353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8BDBC7-F7E7-4242-B39D-3CE2B8B59D25}"/>
              </a:ext>
            </a:extLst>
          </p:cNvPr>
          <p:cNvSpPr txBox="1"/>
          <p:nvPr/>
        </p:nvSpPr>
        <p:spPr>
          <a:xfrm>
            <a:off x="6955461" y="4350931"/>
            <a:ext cx="456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모임 들어가기 </a:t>
            </a:r>
            <a:r>
              <a:rPr lang="en-US" altLang="ko-KR" b="1" dirty="0"/>
              <a:t>&gt;</a:t>
            </a:r>
            <a:r>
              <a:rPr lang="ko-KR" altLang="en-US" b="1" dirty="0"/>
              <a:t>모임 상세</a:t>
            </a:r>
            <a:r>
              <a:rPr lang="en-US" altLang="ko-KR" b="1" dirty="0"/>
              <a:t> </a:t>
            </a:r>
            <a:r>
              <a:rPr lang="ko-KR" altLang="en-US" b="1" dirty="0"/>
              <a:t>페이지 이동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A865D7C-8DBB-49BB-8A4C-D47518239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802" y="4808121"/>
            <a:ext cx="5364353" cy="9814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A668E71-9D62-4121-BE85-E8435C830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861" y="1318744"/>
            <a:ext cx="5364353" cy="2953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A305129-8115-417A-958A-40DB9E60AA9C}"/>
              </a:ext>
            </a:extLst>
          </p:cNvPr>
          <p:cNvSpPr txBox="1"/>
          <p:nvPr/>
        </p:nvSpPr>
        <p:spPr>
          <a:xfrm>
            <a:off x="6389861" y="5913758"/>
            <a:ext cx="5692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모임 탈퇴 </a:t>
            </a:r>
            <a:r>
              <a:rPr lang="en-US" altLang="ko-KR" b="1" dirty="0"/>
              <a:t>&gt;</a:t>
            </a:r>
            <a:r>
              <a:rPr lang="ko-KR" altLang="en-US" b="1" dirty="0"/>
              <a:t> 모임 탈퇴 성공</a:t>
            </a:r>
            <a:endParaRPr lang="en-US" altLang="ko-KR" b="1" dirty="0"/>
          </a:p>
          <a:p>
            <a:r>
              <a:rPr lang="en-US" altLang="ko-KR" b="1" dirty="0"/>
              <a:t>	     </a:t>
            </a:r>
            <a:r>
              <a:rPr lang="ko-KR" altLang="en-US" b="1" dirty="0"/>
              <a:t>해당 모임이 내 모임목록에서 사라짐</a:t>
            </a:r>
          </a:p>
        </p:txBody>
      </p:sp>
    </p:spTree>
    <p:extLst>
      <p:ext uri="{BB962C8B-B14F-4D97-AF65-F5344CB8AC3E}">
        <p14:creationId xmlns:p14="http://schemas.microsoft.com/office/powerpoint/2010/main" val="113025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D9E73E-AEB6-448C-9616-D4349C6D9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261" y="1370319"/>
            <a:ext cx="6798939" cy="5073664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My Page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모임 목록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9CC2C7-9053-4DAA-ABF3-819B09D6A42E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Bootstrap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+mj-ea"/>
              </a:rPr>
              <a:t>AJax</a:t>
            </a:r>
            <a:r>
              <a:rPr lang="en-US" altLang="ko-KR" dirty="0">
                <a:latin typeface="+mj-ea"/>
              </a:rPr>
              <a:t> </a:t>
            </a:r>
          </a:p>
          <a:p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PC, Tablet,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Phone</a:t>
            </a:r>
            <a:r>
              <a:rPr lang="ko-KR" altLang="en-US" dirty="0">
                <a:latin typeface="+mj-ea"/>
              </a:rPr>
              <a:t>별</a:t>
            </a:r>
            <a:endParaRPr lang="en-US" altLang="ko-KR" dirty="0">
              <a:latin typeface="+mj-ea"/>
            </a:endParaRPr>
          </a:p>
          <a:p>
            <a:pPr algn="ctr"/>
            <a:r>
              <a:rPr lang="en-US" altLang="ko-KR" dirty="0">
                <a:latin typeface="+mj-ea"/>
              </a:rPr>
              <a:t>   </a:t>
            </a:r>
            <a:r>
              <a:rPr lang="ko-KR" altLang="en-US" dirty="0">
                <a:latin typeface="+mj-ea"/>
              </a:rPr>
              <a:t>반응형 </a:t>
            </a:r>
            <a:r>
              <a:rPr lang="en-US" altLang="ko-KR" dirty="0">
                <a:latin typeface="+mj-ea"/>
              </a:rPr>
              <a:t>UI</a:t>
            </a:r>
            <a:r>
              <a:rPr lang="ko-KR" altLang="en-US" dirty="0">
                <a:latin typeface="+mj-ea"/>
              </a:rPr>
              <a:t> 지원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j-ea"/>
              </a:rPr>
              <a:t>카테고리별 모임 조회</a:t>
            </a:r>
            <a:r>
              <a:rPr lang="en-US" altLang="ko-KR" sz="1100" dirty="0">
                <a:latin typeface="+mj-ea"/>
              </a:rPr>
              <a:t>(</a:t>
            </a:r>
            <a:r>
              <a:rPr lang="ko-KR" altLang="en-US" sz="1100" dirty="0">
                <a:latin typeface="+mj-ea"/>
              </a:rPr>
              <a:t>스터디</a:t>
            </a:r>
            <a:r>
              <a:rPr lang="en-US" altLang="ko-KR" sz="1100" dirty="0">
                <a:latin typeface="+mj-ea"/>
              </a:rPr>
              <a:t>,</a:t>
            </a:r>
            <a:r>
              <a:rPr lang="ko-KR" altLang="en-US" sz="1100" dirty="0">
                <a:latin typeface="+mj-ea"/>
              </a:rPr>
              <a:t>취미</a:t>
            </a:r>
            <a:r>
              <a:rPr lang="en-US" altLang="ko-KR" sz="1100" dirty="0">
                <a:latin typeface="+mj-ea"/>
              </a:rPr>
              <a:t>,</a:t>
            </a:r>
            <a:r>
              <a:rPr lang="ko-KR" altLang="en-US" sz="1100" dirty="0">
                <a:latin typeface="+mj-ea"/>
              </a:rPr>
              <a:t>친목도모</a:t>
            </a:r>
            <a:r>
              <a:rPr lang="en-US" altLang="ko-KR" sz="1100" dirty="0">
                <a:latin typeface="+mj-ea"/>
              </a:rPr>
              <a:t>,</a:t>
            </a:r>
            <a:r>
              <a:rPr lang="ko-KR" altLang="en-US" sz="1100" dirty="0">
                <a:latin typeface="+mj-ea"/>
              </a:rPr>
              <a:t>맛집 탐방</a:t>
            </a:r>
            <a:r>
              <a:rPr lang="en-US" altLang="ko-KR" sz="1200" dirty="0">
                <a:latin typeface="+mj-ea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모임 가입신청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모임 찜하기취소</a:t>
            </a:r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</p:txBody>
      </p:sp>
      <p:grpSp>
        <p:nvGrpSpPr>
          <p:cNvPr id="17" name="그룹 44">
            <a:extLst>
              <a:ext uri="{FF2B5EF4-FFF2-40B4-BE49-F238E27FC236}">
                <a16:creationId xmlns:a16="http://schemas.microsoft.com/office/drawing/2014/main" id="{89CEFDDA-B08D-4BDE-8E0E-FD8A9A8EE224}"/>
              </a:ext>
            </a:extLst>
          </p:cNvPr>
          <p:cNvGrpSpPr>
            <a:grpSpLocks/>
          </p:cNvGrpSpPr>
          <p:nvPr/>
        </p:nvGrpSpPr>
        <p:grpSpPr bwMode="auto">
          <a:xfrm>
            <a:off x="9202232" y="5743533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D7181BA7-256B-4476-9F26-98E66BB07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9354D4DF-8683-4064-975C-F9ECEC6A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" name="타원 148">
                <a:extLst>
                  <a:ext uri="{FF2B5EF4-FFF2-40B4-BE49-F238E27FC236}">
                    <a16:creationId xmlns:a16="http://schemas.microsoft.com/office/drawing/2014/main" id="{DC2CCB94-D7C7-451C-897A-DEA19288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71F1D64E-6544-43D0-9EE5-7BC5C21D0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25889C8-C17A-496C-A1EF-717C345C7E72}"/>
              </a:ext>
            </a:extLst>
          </p:cNvPr>
          <p:cNvSpPr/>
          <p:nvPr/>
        </p:nvSpPr>
        <p:spPr>
          <a:xfrm>
            <a:off x="7904048" y="3294754"/>
            <a:ext cx="1811452" cy="3078926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44">
            <a:extLst>
              <a:ext uri="{FF2B5EF4-FFF2-40B4-BE49-F238E27FC236}">
                <a16:creationId xmlns:a16="http://schemas.microsoft.com/office/drawing/2014/main" id="{5C7EB6C7-ED8C-438A-962C-63D2D431E12E}"/>
              </a:ext>
            </a:extLst>
          </p:cNvPr>
          <p:cNvGrpSpPr>
            <a:grpSpLocks/>
          </p:cNvGrpSpPr>
          <p:nvPr/>
        </p:nvGrpSpPr>
        <p:grpSpPr bwMode="auto">
          <a:xfrm>
            <a:off x="9858571" y="2827484"/>
            <a:ext cx="233363" cy="444500"/>
            <a:chOff x="1286694" y="1914525"/>
            <a:chExt cx="232594" cy="444161"/>
          </a:xfrm>
        </p:grpSpPr>
        <p:grpSp>
          <p:nvGrpSpPr>
            <p:cNvPr id="26" name="그룹 106">
              <a:extLst>
                <a:ext uri="{FF2B5EF4-FFF2-40B4-BE49-F238E27FC236}">
                  <a16:creationId xmlns:a16="http://schemas.microsoft.com/office/drawing/2014/main" id="{E22B0E69-9C7E-4E5F-A286-BDD887845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8" name="타원 144">
                <a:extLst>
                  <a:ext uri="{FF2B5EF4-FFF2-40B4-BE49-F238E27FC236}">
                    <a16:creationId xmlns:a16="http://schemas.microsoft.com/office/drawing/2014/main" id="{3CD82E1B-A060-4A7B-8744-AFA6BA35F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9" name="타원 148">
                <a:extLst>
                  <a:ext uri="{FF2B5EF4-FFF2-40B4-BE49-F238E27FC236}">
                    <a16:creationId xmlns:a16="http://schemas.microsoft.com/office/drawing/2014/main" id="{A3B8533A-7750-40C3-91CC-5C52F1052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7" name="Picture 165">
              <a:extLst>
                <a:ext uri="{FF2B5EF4-FFF2-40B4-BE49-F238E27FC236}">
                  <a16:creationId xmlns:a16="http://schemas.microsoft.com/office/drawing/2014/main" id="{8CD04DEF-F312-4BE7-A1B9-A92F1ECBE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206F31A-7DCF-4429-B0C9-A4955C9CEB9B}"/>
              </a:ext>
            </a:extLst>
          </p:cNvPr>
          <p:cNvSpPr/>
          <p:nvPr/>
        </p:nvSpPr>
        <p:spPr>
          <a:xfrm>
            <a:off x="9328439" y="2728647"/>
            <a:ext cx="698031" cy="342479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0233A7B-A620-48B2-9803-721B62B8604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135716" y="2334757"/>
            <a:ext cx="472249" cy="658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B9771BD-C93D-4552-BCDD-1DB7AB2510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39" t="47240" r="16569" b="35412"/>
          <a:stretch/>
        </p:blipFill>
        <p:spPr>
          <a:xfrm>
            <a:off x="10759637" y="1843744"/>
            <a:ext cx="1285932" cy="17698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2757880-2630-4DD5-8AE7-541FC5726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621" y="1683301"/>
            <a:ext cx="4849016" cy="48794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489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95B7498-87A6-4128-99F9-FB3436EF4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52" y="1318745"/>
            <a:ext cx="4959886" cy="49909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My Page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모임 목록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BD97812-1A6D-4276-B6A7-660E52D2DED6}"/>
              </a:ext>
            </a:extLst>
          </p:cNvPr>
          <p:cNvSpPr/>
          <p:nvPr/>
        </p:nvSpPr>
        <p:spPr>
          <a:xfrm>
            <a:off x="4434592" y="5867400"/>
            <a:ext cx="1471185" cy="463860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8BDBC7-F7E7-4242-B39D-3CE2B8B59D25}"/>
              </a:ext>
            </a:extLst>
          </p:cNvPr>
          <p:cNvSpPr txBox="1"/>
          <p:nvPr/>
        </p:nvSpPr>
        <p:spPr>
          <a:xfrm>
            <a:off x="6866601" y="3814236"/>
            <a:ext cx="441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가입 신청 </a:t>
            </a:r>
            <a:r>
              <a:rPr lang="en-US" altLang="ko-KR" b="1" dirty="0"/>
              <a:t>&gt;</a:t>
            </a:r>
            <a:r>
              <a:rPr lang="ko-KR" altLang="en-US" b="1" dirty="0"/>
              <a:t> 모임장이 승인 시 그룹가입</a:t>
            </a:r>
          </a:p>
        </p:txBody>
      </p:sp>
      <p:grpSp>
        <p:nvGrpSpPr>
          <p:cNvPr id="17" name="그룹 44">
            <a:extLst>
              <a:ext uri="{FF2B5EF4-FFF2-40B4-BE49-F238E27FC236}">
                <a16:creationId xmlns:a16="http://schemas.microsoft.com/office/drawing/2014/main" id="{89CEFDDA-B08D-4BDE-8E0E-FD8A9A8EE224}"/>
              </a:ext>
            </a:extLst>
          </p:cNvPr>
          <p:cNvGrpSpPr>
            <a:grpSpLocks/>
          </p:cNvGrpSpPr>
          <p:nvPr/>
        </p:nvGrpSpPr>
        <p:grpSpPr bwMode="auto">
          <a:xfrm>
            <a:off x="5053502" y="6256566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D7181BA7-256B-4476-9F26-98E66BB07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9354D4DF-8683-4064-975C-F9ECEC6A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" name="타원 148">
                <a:extLst>
                  <a:ext uri="{FF2B5EF4-FFF2-40B4-BE49-F238E27FC236}">
                    <a16:creationId xmlns:a16="http://schemas.microsoft.com/office/drawing/2014/main" id="{DC2CCB94-D7C7-451C-897A-DEA19288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71F1D64E-6544-43D0-9EE5-7BC5C21D0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494145F-BE15-46FB-95F7-A5910B698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139" y="1318745"/>
            <a:ext cx="5364353" cy="23674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169D13E-68DD-476C-B74D-1EBDCA68EEE3}"/>
              </a:ext>
            </a:extLst>
          </p:cNvPr>
          <p:cNvSpPr/>
          <p:nvPr/>
        </p:nvSpPr>
        <p:spPr>
          <a:xfrm>
            <a:off x="6339751" y="3390901"/>
            <a:ext cx="5469128" cy="336207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A2C338-9B21-45AE-94B0-BEC90C972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364" y="4270696"/>
            <a:ext cx="5520194" cy="1574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1ECC64-F65A-4895-8FB2-7EEC64F5D8B9}"/>
              </a:ext>
            </a:extLst>
          </p:cNvPr>
          <p:cNvSpPr txBox="1"/>
          <p:nvPr/>
        </p:nvSpPr>
        <p:spPr>
          <a:xfrm>
            <a:off x="6629369" y="5975853"/>
            <a:ext cx="488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찜 하기 취소 </a:t>
            </a:r>
            <a:r>
              <a:rPr lang="en-US" altLang="ko-KR" b="1" dirty="0"/>
              <a:t>&gt;</a:t>
            </a:r>
            <a:r>
              <a:rPr lang="ko-KR" altLang="en-US" b="1" dirty="0"/>
              <a:t> 찜 한 모임목록에서 사라짐</a:t>
            </a:r>
          </a:p>
        </p:txBody>
      </p:sp>
    </p:spTree>
    <p:extLst>
      <p:ext uri="{BB962C8B-B14F-4D97-AF65-F5344CB8AC3E}">
        <p14:creationId xmlns:p14="http://schemas.microsoft.com/office/powerpoint/2010/main" val="9618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835A5B-6A19-423C-9E23-0D07080F6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2" r="1542"/>
          <a:stretch/>
        </p:blipFill>
        <p:spPr>
          <a:xfrm>
            <a:off x="3581399" y="1370320"/>
            <a:ext cx="6696075" cy="507366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My Page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모임 목록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9CC2C7-9053-4DAA-ABF3-819B09D6A42E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Bootstrap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+mj-ea"/>
              </a:rPr>
              <a:t>AJax</a:t>
            </a:r>
            <a:r>
              <a:rPr lang="en-US" altLang="ko-KR" dirty="0">
                <a:latin typeface="+mj-ea"/>
              </a:rPr>
              <a:t> </a:t>
            </a:r>
          </a:p>
          <a:p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PC, Tablet,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Phone</a:t>
            </a:r>
            <a:r>
              <a:rPr lang="ko-KR" altLang="en-US" dirty="0">
                <a:latin typeface="+mj-ea"/>
              </a:rPr>
              <a:t>별</a:t>
            </a:r>
            <a:endParaRPr lang="en-US" altLang="ko-KR" dirty="0">
              <a:latin typeface="+mj-ea"/>
            </a:endParaRPr>
          </a:p>
          <a:p>
            <a:pPr algn="ctr"/>
            <a:r>
              <a:rPr lang="en-US" altLang="ko-KR" dirty="0">
                <a:latin typeface="+mj-ea"/>
              </a:rPr>
              <a:t>   </a:t>
            </a:r>
            <a:r>
              <a:rPr lang="ko-KR" altLang="en-US" dirty="0">
                <a:latin typeface="+mj-ea"/>
              </a:rPr>
              <a:t>반응형 </a:t>
            </a:r>
            <a:r>
              <a:rPr lang="en-US" altLang="ko-KR" dirty="0">
                <a:latin typeface="+mj-ea"/>
              </a:rPr>
              <a:t>UI</a:t>
            </a:r>
            <a:r>
              <a:rPr lang="ko-KR" altLang="en-US" dirty="0">
                <a:latin typeface="+mj-ea"/>
              </a:rPr>
              <a:t> 지원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+mj-ea"/>
              </a:rPr>
              <a:t>카테고리별 게시물 조회</a:t>
            </a:r>
            <a:r>
              <a:rPr lang="en-US" altLang="ko-KR" sz="1200" dirty="0">
                <a:latin typeface="+mj-ea"/>
              </a:rPr>
              <a:t>(</a:t>
            </a:r>
            <a:r>
              <a:rPr lang="ko-KR" altLang="en-US" sz="1200" dirty="0">
                <a:latin typeface="+mj-ea"/>
              </a:rPr>
              <a:t>내가 쓴 글</a:t>
            </a:r>
            <a:r>
              <a:rPr lang="en-US" altLang="ko-KR" sz="1200" dirty="0">
                <a:latin typeface="+mj-ea"/>
              </a:rPr>
              <a:t>, </a:t>
            </a:r>
            <a:r>
              <a:rPr lang="ko-KR" altLang="en-US" sz="1200" dirty="0">
                <a:latin typeface="+mj-ea"/>
              </a:rPr>
              <a:t>댓글</a:t>
            </a:r>
            <a:r>
              <a:rPr lang="en-US" altLang="ko-KR" sz="1200" dirty="0">
                <a:latin typeface="+mj-ea"/>
              </a:rPr>
              <a:t>, </a:t>
            </a:r>
            <a:r>
              <a:rPr lang="ko-KR" altLang="en-US" sz="1200" dirty="0">
                <a:latin typeface="+mj-ea"/>
              </a:rPr>
              <a:t>좋아요 글</a:t>
            </a:r>
            <a:r>
              <a:rPr lang="en-US" altLang="ko-KR" sz="1400" dirty="0">
                <a:latin typeface="+mj-ea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게시물 </a:t>
            </a:r>
            <a:endParaRPr lang="en-US" altLang="ko-KR" dirty="0">
              <a:latin typeface="+mj-ea"/>
            </a:endParaRPr>
          </a:p>
          <a:p>
            <a:r>
              <a:rPr lang="ko-KR" altLang="en-US" dirty="0">
                <a:latin typeface="+mj-ea"/>
              </a:rPr>
              <a:t>   상세페이지이동</a:t>
            </a:r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</p:txBody>
      </p:sp>
      <p:grpSp>
        <p:nvGrpSpPr>
          <p:cNvPr id="25" name="그룹 44">
            <a:extLst>
              <a:ext uri="{FF2B5EF4-FFF2-40B4-BE49-F238E27FC236}">
                <a16:creationId xmlns:a16="http://schemas.microsoft.com/office/drawing/2014/main" id="{5C7EB6C7-ED8C-438A-962C-63D2D431E12E}"/>
              </a:ext>
            </a:extLst>
          </p:cNvPr>
          <p:cNvGrpSpPr>
            <a:grpSpLocks/>
          </p:cNvGrpSpPr>
          <p:nvPr/>
        </p:nvGrpSpPr>
        <p:grpSpPr bwMode="auto">
          <a:xfrm>
            <a:off x="9853698" y="2948056"/>
            <a:ext cx="233363" cy="444500"/>
            <a:chOff x="1286694" y="1914525"/>
            <a:chExt cx="232594" cy="444161"/>
          </a:xfrm>
        </p:grpSpPr>
        <p:grpSp>
          <p:nvGrpSpPr>
            <p:cNvPr id="26" name="그룹 106">
              <a:extLst>
                <a:ext uri="{FF2B5EF4-FFF2-40B4-BE49-F238E27FC236}">
                  <a16:creationId xmlns:a16="http://schemas.microsoft.com/office/drawing/2014/main" id="{E22B0E69-9C7E-4E5F-A286-BDD887845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8" name="타원 144">
                <a:extLst>
                  <a:ext uri="{FF2B5EF4-FFF2-40B4-BE49-F238E27FC236}">
                    <a16:creationId xmlns:a16="http://schemas.microsoft.com/office/drawing/2014/main" id="{3CD82E1B-A060-4A7B-8744-AFA6BA35F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9" name="타원 148">
                <a:extLst>
                  <a:ext uri="{FF2B5EF4-FFF2-40B4-BE49-F238E27FC236}">
                    <a16:creationId xmlns:a16="http://schemas.microsoft.com/office/drawing/2014/main" id="{A3B8533A-7750-40C3-91CC-5C52F1052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7" name="Picture 165">
              <a:extLst>
                <a:ext uri="{FF2B5EF4-FFF2-40B4-BE49-F238E27FC236}">
                  <a16:creationId xmlns:a16="http://schemas.microsoft.com/office/drawing/2014/main" id="{8CD04DEF-F312-4BE7-A1B9-A92F1ECBE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206F31A-7DCF-4429-B0C9-A4955C9CEB9B}"/>
              </a:ext>
            </a:extLst>
          </p:cNvPr>
          <p:cNvSpPr/>
          <p:nvPr/>
        </p:nvSpPr>
        <p:spPr>
          <a:xfrm>
            <a:off x="9328439" y="2776817"/>
            <a:ext cx="698031" cy="342479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0233A7B-A620-48B2-9803-721B62B8604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135716" y="2334757"/>
            <a:ext cx="472249" cy="658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25889C8-C17A-496C-A1EF-717C345C7E72}"/>
              </a:ext>
            </a:extLst>
          </p:cNvPr>
          <p:cNvSpPr/>
          <p:nvPr/>
        </p:nvSpPr>
        <p:spPr>
          <a:xfrm>
            <a:off x="3842644" y="4134154"/>
            <a:ext cx="6200191" cy="723829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44">
            <a:extLst>
              <a:ext uri="{FF2B5EF4-FFF2-40B4-BE49-F238E27FC236}">
                <a16:creationId xmlns:a16="http://schemas.microsoft.com/office/drawing/2014/main" id="{89CEFDDA-B08D-4BDE-8E0E-FD8A9A8EE224}"/>
              </a:ext>
            </a:extLst>
          </p:cNvPr>
          <p:cNvGrpSpPr>
            <a:grpSpLocks/>
          </p:cNvGrpSpPr>
          <p:nvPr/>
        </p:nvGrpSpPr>
        <p:grpSpPr bwMode="auto">
          <a:xfrm>
            <a:off x="7849682" y="4635733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D7181BA7-256B-4476-9F26-98E66BB07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9354D4DF-8683-4064-975C-F9ECEC6A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" name="타원 148">
                <a:extLst>
                  <a:ext uri="{FF2B5EF4-FFF2-40B4-BE49-F238E27FC236}">
                    <a16:creationId xmlns:a16="http://schemas.microsoft.com/office/drawing/2014/main" id="{DC2CCB94-D7C7-451C-897A-DEA19288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71F1D64E-6544-43D0-9EE5-7BC5C21D0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A59FA4F-06B1-4082-BE6C-12FA1305DE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734" t="56506" r="7969" b="28379"/>
          <a:stretch/>
        </p:blipFill>
        <p:spPr>
          <a:xfrm>
            <a:off x="10738738" y="2054152"/>
            <a:ext cx="1322592" cy="1314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BB613E-3E3A-4516-A3BB-9241AE794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364" y="639188"/>
            <a:ext cx="6312169" cy="59711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538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831333-2F7D-4C11-A7C6-D44CD2521C54}"/>
              </a:ext>
            </a:extLst>
          </p:cNvPr>
          <p:cNvGrpSpPr/>
          <p:nvPr/>
        </p:nvGrpSpPr>
        <p:grpSpPr>
          <a:xfrm>
            <a:off x="3754557" y="1361930"/>
            <a:ext cx="7577912" cy="4867420"/>
            <a:chOff x="5801629" y="460156"/>
            <a:chExt cx="4019228" cy="61286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3339A38-D8E0-4F57-A4F7-3CD675223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1629" y="460156"/>
              <a:ext cx="4000867" cy="38893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15AB27A-333F-4BF2-946C-4CF0CF902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098"/>
            <a:stretch/>
          </p:blipFill>
          <p:spPr>
            <a:xfrm>
              <a:off x="5801630" y="4349516"/>
              <a:ext cx="4019227" cy="2239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2940CBC-310C-4F6F-B65B-204974C8A4D5}"/>
              </a:ext>
            </a:extLst>
          </p:cNvPr>
          <p:cNvSpPr/>
          <p:nvPr/>
        </p:nvSpPr>
        <p:spPr>
          <a:xfrm>
            <a:off x="638383" y="1361930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Bootstrap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Ajax</a:t>
            </a: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PC, Tablet,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Phone</a:t>
            </a:r>
            <a:r>
              <a:rPr lang="ko-KR" altLang="en-US" dirty="0">
                <a:latin typeface="+mj-ea"/>
              </a:rPr>
              <a:t>별</a:t>
            </a:r>
            <a:endParaRPr lang="en-US" altLang="ko-KR" dirty="0">
              <a:latin typeface="+mj-ea"/>
            </a:endParaRPr>
          </a:p>
          <a:p>
            <a:r>
              <a:rPr lang="en-US" altLang="ko-KR" dirty="0">
                <a:latin typeface="+mj-ea"/>
              </a:rPr>
              <a:t>   </a:t>
            </a:r>
            <a:r>
              <a:rPr lang="ko-KR" altLang="en-US" dirty="0">
                <a:latin typeface="+mj-ea"/>
              </a:rPr>
              <a:t>반응형 </a:t>
            </a:r>
            <a:r>
              <a:rPr lang="en-US" altLang="ko-KR" dirty="0">
                <a:latin typeface="+mj-ea"/>
              </a:rPr>
              <a:t>UI</a:t>
            </a:r>
            <a:r>
              <a:rPr lang="ko-KR" altLang="en-US" dirty="0">
                <a:latin typeface="+mj-ea"/>
              </a:rPr>
              <a:t> 지원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페이지 처리 기능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게시물 이동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알고리즘을 통한 </a:t>
            </a:r>
            <a:endParaRPr lang="en-US" altLang="ko-KR" dirty="0">
              <a:latin typeface="+mj-ea"/>
            </a:endParaRPr>
          </a:p>
          <a:p>
            <a:r>
              <a:rPr lang="ko-KR" altLang="en-US" dirty="0">
                <a:latin typeface="+mj-ea"/>
              </a:rPr>
              <a:t>   이달의 </a:t>
            </a:r>
            <a:r>
              <a:rPr lang="ko-KR" altLang="en-US" dirty="0" err="1">
                <a:latin typeface="+mj-ea"/>
              </a:rPr>
              <a:t>자취왕</a:t>
            </a:r>
            <a:endParaRPr lang="en-US" altLang="ko-KR" dirty="0">
              <a:latin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FFD795-A0D0-4911-8F4A-DE70EAD484B2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&gt; Main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29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C56848-405C-438C-8E88-4E842571B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" y="4698988"/>
            <a:ext cx="1489696" cy="14896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B78817-8E68-48C4-9ABB-4E4C1F2BD0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021" y="2815965"/>
            <a:ext cx="1596437" cy="15964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1C643F-2063-4741-973A-1FCD717E7B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2" y="1230614"/>
            <a:ext cx="1489696" cy="1489696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A959A679-BC17-4661-BE99-8C17D3F5EC4C}"/>
              </a:ext>
            </a:extLst>
          </p:cNvPr>
          <p:cNvSpPr/>
          <p:nvPr/>
        </p:nvSpPr>
        <p:spPr>
          <a:xfrm rot="5400000">
            <a:off x="6051980" y="-1964426"/>
            <a:ext cx="1265693" cy="7621540"/>
          </a:xfrm>
          <a:prstGeom prst="wedgeRoundRectCallout">
            <a:avLst>
              <a:gd name="adj1" fmla="val -17175"/>
              <a:gd name="adj2" fmla="val 57792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9CDE0-1D93-4023-9035-C5F9038D8527}"/>
              </a:ext>
            </a:extLst>
          </p:cNvPr>
          <p:cNvSpPr txBox="1"/>
          <p:nvPr/>
        </p:nvSpPr>
        <p:spPr>
          <a:xfrm>
            <a:off x="2987893" y="1370360"/>
            <a:ext cx="7195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혼자 사는 쓸쓸함을 다른 사람과의 약속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모임을 통해 해결합니다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집에 있는 시간은 그리 길지 않아요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B8EA0-F013-458F-91AC-C49D13BABF50}"/>
              </a:ext>
            </a:extLst>
          </p:cNvPr>
          <p:cNvSpPr txBox="1"/>
          <p:nvPr/>
        </p:nvSpPr>
        <p:spPr>
          <a:xfrm>
            <a:off x="709795" y="2815965"/>
            <a:ext cx="202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자취러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씨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D25B6E85-4996-48B3-8F6E-A0B3BDB6975A}"/>
              </a:ext>
            </a:extLst>
          </p:cNvPr>
          <p:cNvSpPr/>
          <p:nvPr/>
        </p:nvSpPr>
        <p:spPr>
          <a:xfrm rot="16200000">
            <a:off x="5750541" y="988184"/>
            <a:ext cx="1297595" cy="5691816"/>
          </a:xfrm>
          <a:prstGeom prst="wedgeRoundRectCallout">
            <a:avLst>
              <a:gd name="adj1" fmla="val 2359"/>
              <a:gd name="adj2" fmla="val 62907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509E4B-3B51-4241-B5C1-18047DD4B579}"/>
              </a:ext>
            </a:extLst>
          </p:cNvPr>
          <p:cNvSpPr txBox="1"/>
          <p:nvPr/>
        </p:nvSpPr>
        <p:spPr>
          <a:xfrm>
            <a:off x="2731100" y="3413047"/>
            <a:ext cx="637192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/>
            <a:r>
              <a:rPr lang="ko-KR" altLang="en-US" dirty="0"/>
              <a:t>처음 혼자 </a:t>
            </a:r>
            <a:r>
              <a:rPr lang="ko-KR" altLang="en-US" dirty="0" err="1"/>
              <a:t>살다보니</a:t>
            </a:r>
            <a:r>
              <a:rPr lang="ko-KR" altLang="en-US" dirty="0"/>
              <a:t> 아직 </a:t>
            </a:r>
            <a:r>
              <a:rPr lang="ko-KR" altLang="en-US" dirty="0" err="1"/>
              <a:t>모르는게</a:t>
            </a:r>
            <a:r>
              <a:rPr lang="ko-KR" altLang="en-US" dirty="0"/>
              <a:t> 너무 많아요</a:t>
            </a:r>
            <a:r>
              <a:rPr lang="en-US" altLang="ko-KR" dirty="0"/>
              <a:t>.</a:t>
            </a:r>
          </a:p>
          <a:p>
            <a:pPr algn="r"/>
            <a:r>
              <a:rPr lang="ko-KR" altLang="en-US" dirty="0"/>
              <a:t>청소</a:t>
            </a:r>
            <a:r>
              <a:rPr lang="en-US" altLang="ko-KR" dirty="0"/>
              <a:t>, </a:t>
            </a:r>
            <a:r>
              <a:rPr lang="ko-KR" altLang="en-US" dirty="0" err="1"/>
              <a:t>혼밥</a:t>
            </a:r>
            <a:r>
              <a:rPr lang="ko-KR" altLang="en-US" dirty="0"/>
              <a:t> 장소</a:t>
            </a:r>
            <a:r>
              <a:rPr lang="en-US" altLang="ko-KR" dirty="0"/>
              <a:t>, </a:t>
            </a:r>
            <a:r>
              <a:rPr lang="ko-KR" altLang="en-US" dirty="0"/>
              <a:t>내 집 주변의 맛집 등등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5D04AC-FA75-4CF0-A94C-08DB0C63382D}"/>
              </a:ext>
            </a:extLst>
          </p:cNvPr>
          <p:cNvSpPr txBox="1"/>
          <p:nvPr/>
        </p:nvSpPr>
        <p:spPr>
          <a:xfrm>
            <a:off x="10183528" y="4482891"/>
            <a:ext cx="200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자취러</a:t>
            </a:r>
            <a:r>
              <a:rPr lang="en-US" altLang="ko-KR" dirty="0"/>
              <a:t> B</a:t>
            </a:r>
            <a:r>
              <a:rPr lang="ko-KR" altLang="en-US" dirty="0"/>
              <a:t>씨</a:t>
            </a:r>
            <a:endParaRPr lang="en-US" altLang="ko-KR" dirty="0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86B4EA1A-DCA2-4C1D-909F-3B4DA118597E}"/>
              </a:ext>
            </a:extLst>
          </p:cNvPr>
          <p:cNvSpPr/>
          <p:nvPr/>
        </p:nvSpPr>
        <p:spPr>
          <a:xfrm rot="16200000">
            <a:off x="5637836" y="2220469"/>
            <a:ext cx="1136334" cy="7195509"/>
          </a:xfrm>
          <a:prstGeom prst="wedgeRoundRectCallout">
            <a:avLst>
              <a:gd name="adj1" fmla="val -8974"/>
              <a:gd name="adj2" fmla="val -57134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6951C5-7F49-4465-B61B-A6A0967B05DC}"/>
              </a:ext>
            </a:extLst>
          </p:cNvPr>
          <p:cNvSpPr txBox="1"/>
          <p:nvPr/>
        </p:nvSpPr>
        <p:spPr>
          <a:xfrm>
            <a:off x="2731100" y="5356558"/>
            <a:ext cx="729532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dirty="0"/>
              <a:t>혼자 </a:t>
            </a:r>
            <a:r>
              <a:rPr lang="ko-KR" altLang="en-US" dirty="0" err="1"/>
              <a:t>살다보니</a:t>
            </a:r>
            <a:r>
              <a:rPr lang="ko-KR" altLang="en-US" dirty="0"/>
              <a:t> 내가 집을 나설 때 무엇을 해야 할 지 모르겠어요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마스크 챙겨가라는 엄마가 그립네요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C19B8F-15C2-4FC0-BBAF-58A5E918F308}"/>
              </a:ext>
            </a:extLst>
          </p:cNvPr>
          <p:cNvSpPr txBox="1"/>
          <p:nvPr/>
        </p:nvSpPr>
        <p:spPr>
          <a:xfrm>
            <a:off x="438466" y="6310607"/>
            <a:ext cx="183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자취러</a:t>
            </a:r>
            <a:r>
              <a:rPr lang="en-US" altLang="ko-KR" dirty="0"/>
              <a:t> C</a:t>
            </a:r>
            <a:r>
              <a:rPr lang="ko-KR" altLang="en-US" dirty="0"/>
              <a:t>씨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개발배경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97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EE368BD-8CCA-408B-9450-D46A75B0D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336" y="1295468"/>
            <a:ext cx="5300916" cy="43623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891A81-86FC-461E-B447-77C7F0C8B5F0}"/>
              </a:ext>
            </a:extLst>
          </p:cNvPr>
          <p:cNvSpPr txBox="1"/>
          <p:nvPr/>
        </p:nvSpPr>
        <p:spPr>
          <a:xfrm>
            <a:off x="749556" y="5124076"/>
            <a:ext cx="50963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이 달의 최고 </a:t>
            </a:r>
            <a:r>
              <a:rPr lang="ko-KR" altLang="en-US" sz="1600" b="1" dirty="0" err="1">
                <a:latin typeface="+mj-ea"/>
              </a:rPr>
              <a:t>자취왕</a:t>
            </a:r>
            <a:endParaRPr lang="en-US" altLang="ko-KR" sz="1600" b="1" dirty="0">
              <a:latin typeface="+mj-ea"/>
            </a:endParaRPr>
          </a:p>
          <a:p>
            <a:r>
              <a:rPr lang="en-US" altLang="ko-KR" sz="1600" b="1" dirty="0">
                <a:latin typeface="+mj-ea"/>
              </a:rPr>
              <a:t>&gt; </a:t>
            </a:r>
            <a:r>
              <a:rPr lang="ko-KR" altLang="en-US" sz="1600" b="1" dirty="0">
                <a:latin typeface="+mj-ea"/>
              </a:rPr>
              <a:t>이달의 종합 추천을 많이 받은 사람 </a:t>
            </a:r>
            <a:r>
              <a:rPr lang="en-US" altLang="ko-KR" sz="1600" b="1" dirty="0">
                <a:latin typeface="+mj-ea"/>
              </a:rPr>
              <a:t>3</a:t>
            </a:r>
            <a:r>
              <a:rPr lang="ko-KR" altLang="en-US" sz="1600" b="1" dirty="0">
                <a:latin typeface="+mj-ea"/>
              </a:rPr>
              <a:t>명이 쓴 글 중 제일 높은 추천을 받은 글 </a:t>
            </a:r>
            <a:r>
              <a:rPr lang="en-US" altLang="ko-KR" sz="1600" b="1" dirty="0">
                <a:latin typeface="+mj-ea"/>
              </a:rPr>
              <a:t>3</a:t>
            </a:r>
            <a:r>
              <a:rPr lang="ko-KR" altLang="en-US" sz="1600" b="1" dirty="0">
                <a:latin typeface="+mj-ea"/>
              </a:rPr>
              <a:t>개</a:t>
            </a:r>
            <a:endParaRPr lang="en-US" altLang="ko-KR" sz="1600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BEAC34-F8BA-4E0D-9500-5C1BF98A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3" y="1295469"/>
            <a:ext cx="4933742" cy="3600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FFE8C6-E315-415B-8073-93DED1CD27F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&gt; Main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D9A15F9-7EB9-4C90-B30F-8E7390E43441}"/>
              </a:ext>
            </a:extLst>
          </p:cNvPr>
          <p:cNvSpPr/>
          <p:nvPr/>
        </p:nvSpPr>
        <p:spPr>
          <a:xfrm>
            <a:off x="799186" y="3810780"/>
            <a:ext cx="1472922" cy="866775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44">
            <a:extLst>
              <a:ext uri="{FF2B5EF4-FFF2-40B4-BE49-F238E27FC236}">
                <a16:creationId xmlns:a16="http://schemas.microsoft.com/office/drawing/2014/main" id="{E7C29E8C-913C-4902-ACFE-FF60FA294FA0}"/>
              </a:ext>
            </a:extLst>
          </p:cNvPr>
          <p:cNvGrpSpPr>
            <a:grpSpLocks/>
          </p:cNvGrpSpPr>
          <p:nvPr/>
        </p:nvGrpSpPr>
        <p:grpSpPr bwMode="auto">
          <a:xfrm>
            <a:off x="1691948" y="4214125"/>
            <a:ext cx="233363" cy="444500"/>
            <a:chOff x="1286694" y="1914525"/>
            <a:chExt cx="232594" cy="444161"/>
          </a:xfrm>
        </p:grpSpPr>
        <p:grpSp>
          <p:nvGrpSpPr>
            <p:cNvPr id="19" name="그룹 106">
              <a:extLst>
                <a:ext uri="{FF2B5EF4-FFF2-40B4-BE49-F238E27FC236}">
                  <a16:creationId xmlns:a16="http://schemas.microsoft.com/office/drawing/2014/main" id="{117EA99D-A0A9-4D2D-8867-A4EF5A6141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1" name="타원 144">
                <a:extLst>
                  <a:ext uri="{FF2B5EF4-FFF2-40B4-BE49-F238E27FC236}">
                    <a16:creationId xmlns:a16="http://schemas.microsoft.com/office/drawing/2014/main" id="{7F2CFD88-3517-47C4-B80E-2A7420BA8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타원 148">
                <a:extLst>
                  <a:ext uri="{FF2B5EF4-FFF2-40B4-BE49-F238E27FC236}">
                    <a16:creationId xmlns:a16="http://schemas.microsoft.com/office/drawing/2014/main" id="{86B798A8-E4A7-475E-AC35-7B3AAB242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0" name="Picture 165">
              <a:extLst>
                <a:ext uri="{FF2B5EF4-FFF2-40B4-BE49-F238E27FC236}">
                  <a16:creationId xmlns:a16="http://schemas.microsoft.com/office/drawing/2014/main" id="{0BBF0C2B-D0B7-4942-9651-4B666A3A4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E2DD623F-1B96-4B63-B4C3-7CCAC3284516}"/>
              </a:ext>
            </a:extLst>
          </p:cNvPr>
          <p:cNvSpPr/>
          <p:nvPr/>
        </p:nvSpPr>
        <p:spPr>
          <a:xfrm rot="16200000">
            <a:off x="5909728" y="2992602"/>
            <a:ext cx="270205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6366B-677D-410E-A225-E148D0BFD64E}"/>
              </a:ext>
            </a:extLst>
          </p:cNvPr>
          <p:cNvSpPr txBox="1"/>
          <p:nvPr/>
        </p:nvSpPr>
        <p:spPr>
          <a:xfrm>
            <a:off x="6943240" y="5755762"/>
            <a:ext cx="509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제목 클릭 시 </a:t>
            </a:r>
            <a:r>
              <a:rPr lang="en-US" altLang="ko-KR" sz="1600" b="1" dirty="0">
                <a:latin typeface="+mj-ea"/>
              </a:rPr>
              <a:t>&gt;</a:t>
            </a:r>
            <a:r>
              <a:rPr lang="ko-KR" altLang="en-US" sz="1400" b="1" dirty="0">
                <a:latin typeface="+mj-ea"/>
              </a:rPr>
              <a:t> </a:t>
            </a:r>
            <a:r>
              <a:rPr lang="ko-KR" altLang="en-US" sz="1600" b="1" dirty="0">
                <a:latin typeface="+mj-ea"/>
              </a:rPr>
              <a:t>해당 글 상세페이지로 이동</a:t>
            </a:r>
            <a:endParaRPr lang="en-US" altLang="ko-KR" sz="16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541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AE0AB79-2946-4F5D-A2A1-D9F5AA4F9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2" y="1239990"/>
            <a:ext cx="5712359" cy="26527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2C1F95-F225-4545-ABA9-4586E513D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" y="4129087"/>
            <a:ext cx="5712359" cy="23017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319E87E-5458-4F9E-AD9D-898424C90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836" y="1239990"/>
            <a:ext cx="5300916" cy="43623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94DA9C3-282C-4736-BF7D-4C4D96B8BEC6}"/>
              </a:ext>
            </a:extLst>
          </p:cNvPr>
          <p:cNvSpPr/>
          <p:nvPr/>
        </p:nvSpPr>
        <p:spPr>
          <a:xfrm>
            <a:off x="793215" y="2334405"/>
            <a:ext cx="5426609" cy="351645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44">
            <a:extLst>
              <a:ext uri="{FF2B5EF4-FFF2-40B4-BE49-F238E27FC236}">
                <a16:creationId xmlns:a16="http://schemas.microsoft.com/office/drawing/2014/main" id="{07CA5EEF-6E28-405A-863F-8A863F2F5371}"/>
              </a:ext>
            </a:extLst>
          </p:cNvPr>
          <p:cNvGrpSpPr>
            <a:grpSpLocks/>
          </p:cNvGrpSpPr>
          <p:nvPr/>
        </p:nvGrpSpPr>
        <p:grpSpPr bwMode="auto">
          <a:xfrm>
            <a:off x="4100510" y="2463800"/>
            <a:ext cx="233363" cy="444500"/>
            <a:chOff x="1286694" y="1914525"/>
            <a:chExt cx="232594" cy="444161"/>
          </a:xfrm>
        </p:grpSpPr>
        <p:grpSp>
          <p:nvGrpSpPr>
            <p:cNvPr id="29" name="그룹 106">
              <a:extLst>
                <a:ext uri="{FF2B5EF4-FFF2-40B4-BE49-F238E27FC236}">
                  <a16:creationId xmlns:a16="http://schemas.microsoft.com/office/drawing/2014/main" id="{E65BC0AF-307C-4052-B383-B1252E7267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31" name="타원 144">
                <a:extLst>
                  <a:ext uri="{FF2B5EF4-FFF2-40B4-BE49-F238E27FC236}">
                    <a16:creationId xmlns:a16="http://schemas.microsoft.com/office/drawing/2014/main" id="{C8454997-952E-44D5-8A4C-55AE374E9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2" name="타원 148">
                <a:extLst>
                  <a:ext uri="{FF2B5EF4-FFF2-40B4-BE49-F238E27FC236}">
                    <a16:creationId xmlns:a16="http://schemas.microsoft.com/office/drawing/2014/main" id="{50E34EFA-E318-4F6B-82ED-F9855E0E4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30" name="Picture 165">
              <a:extLst>
                <a:ext uri="{FF2B5EF4-FFF2-40B4-BE49-F238E27FC236}">
                  <a16:creationId xmlns:a16="http://schemas.microsoft.com/office/drawing/2014/main" id="{5FB3ACDC-D8DC-4925-A67C-FAF1CDC16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A52A543-1352-4C94-8C3F-51AA663F6F2B}"/>
              </a:ext>
            </a:extLst>
          </p:cNvPr>
          <p:cNvSpPr/>
          <p:nvPr/>
        </p:nvSpPr>
        <p:spPr>
          <a:xfrm>
            <a:off x="715902" y="4811295"/>
            <a:ext cx="5426609" cy="351645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44">
            <a:extLst>
              <a:ext uri="{FF2B5EF4-FFF2-40B4-BE49-F238E27FC236}">
                <a16:creationId xmlns:a16="http://schemas.microsoft.com/office/drawing/2014/main" id="{FB2D9A90-C031-4646-8A7E-4DBB5FF0DAE7}"/>
              </a:ext>
            </a:extLst>
          </p:cNvPr>
          <p:cNvGrpSpPr>
            <a:grpSpLocks/>
          </p:cNvGrpSpPr>
          <p:nvPr/>
        </p:nvGrpSpPr>
        <p:grpSpPr bwMode="auto">
          <a:xfrm>
            <a:off x="2446862" y="4987117"/>
            <a:ext cx="233363" cy="444500"/>
            <a:chOff x="1286694" y="1914525"/>
            <a:chExt cx="232594" cy="444161"/>
          </a:xfrm>
        </p:grpSpPr>
        <p:grpSp>
          <p:nvGrpSpPr>
            <p:cNvPr id="35" name="그룹 106">
              <a:extLst>
                <a:ext uri="{FF2B5EF4-FFF2-40B4-BE49-F238E27FC236}">
                  <a16:creationId xmlns:a16="http://schemas.microsoft.com/office/drawing/2014/main" id="{EE55E38D-A310-4FC7-8961-48126E0672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37" name="타원 144">
                <a:extLst>
                  <a:ext uri="{FF2B5EF4-FFF2-40B4-BE49-F238E27FC236}">
                    <a16:creationId xmlns:a16="http://schemas.microsoft.com/office/drawing/2014/main" id="{F2701375-AB77-48F0-9B5B-C56D3079D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8" name="타원 148">
                <a:extLst>
                  <a:ext uri="{FF2B5EF4-FFF2-40B4-BE49-F238E27FC236}">
                    <a16:creationId xmlns:a16="http://schemas.microsoft.com/office/drawing/2014/main" id="{41995ADE-B3FE-4273-9ED2-66E47C638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36" name="Picture 165">
              <a:extLst>
                <a:ext uri="{FF2B5EF4-FFF2-40B4-BE49-F238E27FC236}">
                  <a16:creationId xmlns:a16="http://schemas.microsoft.com/office/drawing/2014/main" id="{9F193386-7DF5-4DA2-984D-8312400ED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30DF36E-0F79-4FE2-A9F5-C07D0C01E583}"/>
              </a:ext>
            </a:extLst>
          </p:cNvPr>
          <p:cNvSpPr/>
          <p:nvPr/>
        </p:nvSpPr>
        <p:spPr>
          <a:xfrm>
            <a:off x="2563544" y="6091301"/>
            <a:ext cx="3408631" cy="339529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E6E7B3-16D3-4470-A00F-EA31CA8E06F4}"/>
              </a:ext>
            </a:extLst>
          </p:cNvPr>
          <p:cNvSpPr txBox="1"/>
          <p:nvPr/>
        </p:nvSpPr>
        <p:spPr>
          <a:xfrm>
            <a:off x="7248040" y="5752747"/>
            <a:ext cx="509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제목 클릭 시 </a:t>
            </a:r>
            <a:r>
              <a:rPr lang="en-US" altLang="ko-KR" sz="1600" b="1" dirty="0">
                <a:latin typeface="+mj-ea"/>
              </a:rPr>
              <a:t>&gt;</a:t>
            </a:r>
            <a:r>
              <a:rPr lang="ko-KR" altLang="en-US" sz="1400" b="1" dirty="0">
                <a:latin typeface="+mj-ea"/>
              </a:rPr>
              <a:t> </a:t>
            </a:r>
            <a:r>
              <a:rPr lang="ko-KR" altLang="en-US" sz="1600" b="1" dirty="0">
                <a:latin typeface="+mj-ea"/>
              </a:rPr>
              <a:t>해당 글 상세페이지로 이동</a:t>
            </a:r>
            <a:endParaRPr lang="en-US" altLang="ko-KR" sz="1600" b="1" dirty="0">
              <a:latin typeface="+mj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0D1B57-C0F9-4CE7-A6E1-A9E5C1DCA6CE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&gt; Main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21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2940CBC-310C-4F6F-B65B-204974C8A4D5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Bootstrap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Ajax</a:t>
            </a: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PC, Tablet,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Phone</a:t>
            </a:r>
            <a:r>
              <a:rPr lang="ko-KR" altLang="en-US" dirty="0">
                <a:latin typeface="+mj-ea"/>
              </a:rPr>
              <a:t>별</a:t>
            </a:r>
            <a:endParaRPr lang="en-US" altLang="ko-KR" dirty="0">
              <a:latin typeface="+mj-ea"/>
            </a:endParaRPr>
          </a:p>
          <a:p>
            <a:r>
              <a:rPr lang="en-US" altLang="ko-KR" dirty="0">
                <a:latin typeface="+mj-ea"/>
              </a:rPr>
              <a:t>   </a:t>
            </a:r>
            <a:r>
              <a:rPr lang="ko-KR" altLang="en-US" dirty="0">
                <a:latin typeface="+mj-ea"/>
              </a:rPr>
              <a:t>반응형 </a:t>
            </a:r>
            <a:r>
              <a:rPr lang="en-US" altLang="ko-KR" dirty="0">
                <a:latin typeface="+mj-ea"/>
              </a:rPr>
              <a:t>UI</a:t>
            </a:r>
            <a:r>
              <a:rPr lang="ko-KR" altLang="en-US" dirty="0">
                <a:latin typeface="+mj-ea"/>
              </a:rPr>
              <a:t> 지원</a:t>
            </a: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페이 처리 기능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검색기능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글 작성 기능</a:t>
            </a:r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449DB4-1338-4FA3-B305-BCC13E54C004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&gt; </a:t>
            </a: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자취러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이야기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C40250-F329-427E-A168-350A1AA93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485" y="3726456"/>
            <a:ext cx="5958416" cy="2765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A2F0E7F-5FB7-432D-965C-32290B3E7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485" y="833251"/>
            <a:ext cx="5815808" cy="28676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431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ADF7AF5-93E9-4257-A2EF-D41D16A1D6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7" r="4644" b="56902"/>
          <a:stretch/>
        </p:blipFill>
        <p:spPr>
          <a:xfrm>
            <a:off x="1116234" y="1254499"/>
            <a:ext cx="5276646" cy="2678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74943E-D32A-42CC-B300-457D9E71C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327" y="1473043"/>
            <a:ext cx="2974046" cy="1335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A32BD5-A8D0-433E-AAF7-81F96CD9FAC4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&gt; Main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CAF3E8D-0C4F-4C91-AF40-EFC824AAEC60}"/>
              </a:ext>
            </a:extLst>
          </p:cNvPr>
          <p:cNvSpPr/>
          <p:nvPr/>
        </p:nvSpPr>
        <p:spPr>
          <a:xfrm>
            <a:off x="5267088" y="1787320"/>
            <a:ext cx="890765" cy="732493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173EB283-ABEC-44BC-A51B-FB61BAC018B1}"/>
              </a:ext>
            </a:extLst>
          </p:cNvPr>
          <p:cNvSpPr/>
          <p:nvPr/>
        </p:nvSpPr>
        <p:spPr>
          <a:xfrm rot="16200000">
            <a:off x="6998501" y="2140125"/>
            <a:ext cx="270205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DFE852-D0A5-4DDB-ACF4-2F8537C7C29A}"/>
              </a:ext>
            </a:extLst>
          </p:cNvPr>
          <p:cNvSpPr txBox="1"/>
          <p:nvPr/>
        </p:nvSpPr>
        <p:spPr>
          <a:xfrm>
            <a:off x="7534915" y="3259723"/>
            <a:ext cx="509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비 로그인 시 </a:t>
            </a:r>
            <a:r>
              <a:rPr lang="en-US" altLang="ko-KR" sz="1600" b="1" dirty="0">
                <a:latin typeface="+mj-ea"/>
              </a:rPr>
              <a:t>&gt;</a:t>
            </a:r>
            <a:r>
              <a:rPr lang="ko-KR" altLang="en-US" sz="1400" b="1" dirty="0">
                <a:latin typeface="+mj-ea"/>
              </a:rPr>
              <a:t> </a:t>
            </a:r>
            <a:r>
              <a:rPr lang="ko-KR" altLang="en-US" sz="1600" b="1" dirty="0">
                <a:latin typeface="+mj-ea"/>
              </a:rPr>
              <a:t>로그인 페이지로 이동</a:t>
            </a:r>
            <a:endParaRPr lang="en-US" altLang="ko-KR" sz="1600" b="1" dirty="0">
              <a:latin typeface="+mj-ea"/>
            </a:endParaRPr>
          </a:p>
        </p:txBody>
      </p:sp>
      <p:grpSp>
        <p:nvGrpSpPr>
          <p:cNvPr id="29" name="그룹 44">
            <a:extLst>
              <a:ext uri="{FF2B5EF4-FFF2-40B4-BE49-F238E27FC236}">
                <a16:creationId xmlns:a16="http://schemas.microsoft.com/office/drawing/2014/main" id="{5F2372EF-C166-4012-B356-4C162184038C}"/>
              </a:ext>
            </a:extLst>
          </p:cNvPr>
          <p:cNvGrpSpPr>
            <a:grpSpLocks/>
          </p:cNvGrpSpPr>
          <p:nvPr/>
        </p:nvGrpSpPr>
        <p:grpSpPr bwMode="auto">
          <a:xfrm>
            <a:off x="5985136" y="2375558"/>
            <a:ext cx="233363" cy="444500"/>
            <a:chOff x="1286694" y="1914525"/>
            <a:chExt cx="232594" cy="444161"/>
          </a:xfrm>
        </p:grpSpPr>
        <p:grpSp>
          <p:nvGrpSpPr>
            <p:cNvPr id="30" name="그룹 106">
              <a:extLst>
                <a:ext uri="{FF2B5EF4-FFF2-40B4-BE49-F238E27FC236}">
                  <a16:creationId xmlns:a16="http://schemas.microsoft.com/office/drawing/2014/main" id="{10FE5A94-61CD-4EC6-944E-C84C8C40C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32" name="타원 144">
                <a:extLst>
                  <a:ext uri="{FF2B5EF4-FFF2-40B4-BE49-F238E27FC236}">
                    <a16:creationId xmlns:a16="http://schemas.microsoft.com/office/drawing/2014/main" id="{5DA86C8D-678E-4A34-B8C3-9D2554A60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3" name="타원 148">
                <a:extLst>
                  <a:ext uri="{FF2B5EF4-FFF2-40B4-BE49-F238E27FC236}">
                    <a16:creationId xmlns:a16="http://schemas.microsoft.com/office/drawing/2014/main" id="{2F2EA0EE-CDFA-415F-90E1-B19EAB8F0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31" name="Picture 165">
              <a:extLst>
                <a:ext uri="{FF2B5EF4-FFF2-40B4-BE49-F238E27FC236}">
                  <a16:creationId xmlns:a16="http://schemas.microsoft.com/office/drawing/2014/main" id="{D01CA713-4D43-4D38-8AE8-D2631E1B85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AF0C038-7BA3-4BC9-9776-672FB193FA22}"/>
              </a:ext>
            </a:extLst>
          </p:cNvPr>
          <p:cNvGrpSpPr/>
          <p:nvPr/>
        </p:nvGrpSpPr>
        <p:grpSpPr>
          <a:xfrm>
            <a:off x="1116234" y="4164445"/>
            <a:ext cx="5276646" cy="2072879"/>
            <a:chOff x="4125384" y="1618549"/>
            <a:chExt cx="5958416" cy="451642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CF72D54-2CD1-4CDA-B431-F5CCB805A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5384" y="1618549"/>
              <a:ext cx="5958416" cy="45164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4F43EC1-9CC8-4737-BC04-DE8D3DDD8FFB}"/>
                </a:ext>
              </a:extLst>
            </p:cNvPr>
            <p:cNvSpPr/>
            <p:nvPr/>
          </p:nvSpPr>
          <p:spPr>
            <a:xfrm>
              <a:off x="5737749" y="1894139"/>
              <a:ext cx="3101452" cy="341062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8E0A4BE-7F9A-45F9-915C-73C475079BDD}"/>
                </a:ext>
              </a:extLst>
            </p:cNvPr>
            <p:cNvSpPr/>
            <p:nvPr/>
          </p:nvSpPr>
          <p:spPr>
            <a:xfrm>
              <a:off x="8981808" y="1735889"/>
              <a:ext cx="959385" cy="550114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4">
            <a:extLst>
              <a:ext uri="{FF2B5EF4-FFF2-40B4-BE49-F238E27FC236}">
                <a16:creationId xmlns:a16="http://schemas.microsoft.com/office/drawing/2014/main" id="{C7889B5B-38B3-4CD2-A709-F5AB0DA00D36}"/>
              </a:ext>
            </a:extLst>
          </p:cNvPr>
          <p:cNvGrpSpPr>
            <a:grpSpLocks/>
          </p:cNvGrpSpPr>
          <p:nvPr/>
        </p:nvGrpSpPr>
        <p:grpSpPr bwMode="auto">
          <a:xfrm>
            <a:off x="5595788" y="4369198"/>
            <a:ext cx="233363" cy="444500"/>
            <a:chOff x="1286694" y="1914525"/>
            <a:chExt cx="232594" cy="444161"/>
          </a:xfrm>
        </p:grpSpPr>
        <p:grpSp>
          <p:nvGrpSpPr>
            <p:cNvPr id="42" name="그룹 106">
              <a:extLst>
                <a:ext uri="{FF2B5EF4-FFF2-40B4-BE49-F238E27FC236}">
                  <a16:creationId xmlns:a16="http://schemas.microsoft.com/office/drawing/2014/main" id="{1B00EEA7-528D-426B-B8E7-7EDC96E060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44" name="타원 144">
                <a:extLst>
                  <a:ext uri="{FF2B5EF4-FFF2-40B4-BE49-F238E27FC236}">
                    <a16:creationId xmlns:a16="http://schemas.microsoft.com/office/drawing/2014/main" id="{60383AA3-2C18-467D-A54E-AD0C3E29D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5" name="타원 148">
                <a:extLst>
                  <a:ext uri="{FF2B5EF4-FFF2-40B4-BE49-F238E27FC236}">
                    <a16:creationId xmlns:a16="http://schemas.microsoft.com/office/drawing/2014/main" id="{741FB1B5-7221-4795-A887-4161EC969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43" name="Picture 165">
              <a:extLst>
                <a:ext uri="{FF2B5EF4-FFF2-40B4-BE49-F238E27FC236}">
                  <a16:creationId xmlns:a16="http://schemas.microsoft.com/office/drawing/2014/main" id="{11A4B009-B083-4A84-85C9-99DD9E1ED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6" name="그룹 44">
            <a:extLst>
              <a:ext uri="{FF2B5EF4-FFF2-40B4-BE49-F238E27FC236}">
                <a16:creationId xmlns:a16="http://schemas.microsoft.com/office/drawing/2014/main" id="{ACFDE618-4CD5-47A9-A7A4-A403F266FC4E}"/>
              </a:ext>
            </a:extLst>
          </p:cNvPr>
          <p:cNvGrpSpPr>
            <a:grpSpLocks/>
          </p:cNvGrpSpPr>
          <p:nvPr/>
        </p:nvGrpSpPr>
        <p:grpSpPr bwMode="auto">
          <a:xfrm>
            <a:off x="2310747" y="5284544"/>
            <a:ext cx="233363" cy="444500"/>
            <a:chOff x="1286694" y="1914525"/>
            <a:chExt cx="232594" cy="444161"/>
          </a:xfrm>
        </p:grpSpPr>
        <p:grpSp>
          <p:nvGrpSpPr>
            <p:cNvPr id="47" name="그룹 106">
              <a:extLst>
                <a:ext uri="{FF2B5EF4-FFF2-40B4-BE49-F238E27FC236}">
                  <a16:creationId xmlns:a16="http://schemas.microsoft.com/office/drawing/2014/main" id="{E314F2A0-8202-4D6C-BD4D-CC4165F361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49" name="타원 144">
                <a:extLst>
                  <a:ext uri="{FF2B5EF4-FFF2-40B4-BE49-F238E27FC236}">
                    <a16:creationId xmlns:a16="http://schemas.microsoft.com/office/drawing/2014/main" id="{A9F09487-E7A8-484F-8D87-FF29212E2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0" name="타원 148">
                <a:extLst>
                  <a:ext uri="{FF2B5EF4-FFF2-40B4-BE49-F238E27FC236}">
                    <a16:creationId xmlns:a16="http://schemas.microsoft.com/office/drawing/2014/main" id="{B77AA477-90EF-428F-9D4B-D48C17EFA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48" name="Picture 165">
              <a:extLst>
                <a:ext uri="{FF2B5EF4-FFF2-40B4-BE49-F238E27FC236}">
                  <a16:creationId xmlns:a16="http://schemas.microsoft.com/office/drawing/2014/main" id="{A9EDC228-95E0-4446-8530-E13439190E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85571A7C-4A8B-4639-A297-4880191292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3819" y="1254499"/>
            <a:ext cx="4575858" cy="44745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6865148-4BD4-4BFC-ABBB-F7664AF80DAE}"/>
              </a:ext>
            </a:extLst>
          </p:cNvPr>
          <p:cNvSpPr txBox="1"/>
          <p:nvPr/>
        </p:nvSpPr>
        <p:spPr>
          <a:xfrm>
            <a:off x="7788303" y="5898770"/>
            <a:ext cx="509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해당 글 상세페이지 이동</a:t>
            </a:r>
            <a:endParaRPr lang="en-US" altLang="ko-KR" sz="16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2757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uild="allAtOnce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0C04306-69CC-404B-9635-E95572108286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Bootstrap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Ajax</a:t>
            </a: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PC, Tablet,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Phone</a:t>
            </a:r>
            <a:r>
              <a:rPr lang="ko-KR" altLang="en-US" dirty="0">
                <a:latin typeface="+mj-ea"/>
              </a:rPr>
              <a:t>별</a:t>
            </a:r>
            <a:endParaRPr lang="en-US" altLang="ko-KR" dirty="0">
              <a:latin typeface="+mj-ea"/>
            </a:endParaRPr>
          </a:p>
          <a:p>
            <a:r>
              <a:rPr lang="en-US" altLang="ko-KR" dirty="0">
                <a:latin typeface="+mj-ea"/>
              </a:rPr>
              <a:t>   </a:t>
            </a:r>
            <a:r>
              <a:rPr lang="ko-KR" altLang="en-US" dirty="0">
                <a:latin typeface="+mj-ea"/>
              </a:rPr>
              <a:t>반응형 </a:t>
            </a:r>
            <a:r>
              <a:rPr lang="en-US" altLang="ko-KR" dirty="0">
                <a:latin typeface="+mj-ea"/>
              </a:rPr>
              <a:t>UI</a:t>
            </a:r>
            <a:r>
              <a:rPr lang="ko-KR" altLang="en-US" dirty="0">
                <a:latin typeface="+mj-ea"/>
              </a:rPr>
              <a:t> 지원</a:t>
            </a: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페이지 처리 기능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좋아요 기능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답변 기능</a:t>
            </a:r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A2BB4E-9DBA-4B3C-9011-8B33326E7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37" y="1370319"/>
            <a:ext cx="5310129" cy="50128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A96ACF-ECA6-418D-9B22-6C74275A341B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30344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9B7F144-223F-42E7-9FFC-9BFBC70CD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39"/>
          <a:stretch/>
        </p:blipFill>
        <p:spPr>
          <a:xfrm>
            <a:off x="685309" y="5070636"/>
            <a:ext cx="4790446" cy="12199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5E7E41A-3C20-4C3D-8584-6AEF7D1EE3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1" t="5277" r="1074" b="5393"/>
          <a:stretch/>
        </p:blipFill>
        <p:spPr>
          <a:xfrm>
            <a:off x="6716245" y="4956720"/>
            <a:ext cx="4565025" cy="131480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9FD5C7-98E2-4F85-8842-74F14D7E4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245" y="1654782"/>
            <a:ext cx="4565025" cy="314303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479B3C-9E3A-406E-AEA1-7B9A2A03B78E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&gt; Main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1D3966-4EAF-49F9-9487-8E3B071060C3}"/>
              </a:ext>
            </a:extLst>
          </p:cNvPr>
          <p:cNvGrpSpPr/>
          <p:nvPr/>
        </p:nvGrpSpPr>
        <p:grpSpPr>
          <a:xfrm>
            <a:off x="638755" y="1677585"/>
            <a:ext cx="4837000" cy="3502829"/>
            <a:chOff x="638383" y="1910462"/>
            <a:chExt cx="4276751" cy="409158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E066A3C-ABC0-4FF4-9624-DC3B061E0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383" y="1910462"/>
              <a:ext cx="4276751" cy="3830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CEFFAE0-9134-4D50-B774-DE62B153BD72}"/>
                </a:ext>
              </a:extLst>
            </p:cNvPr>
            <p:cNvSpPr/>
            <p:nvPr/>
          </p:nvSpPr>
          <p:spPr>
            <a:xfrm>
              <a:off x="3834231" y="5392617"/>
              <a:ext cx="417770" cy="270052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44">
              <a:extLst>
                <a:ext uri="{FF2B5EF4-FFF2-40B4-BE49-F238E27FC236}">
                  <a16:creationId xmlns:a16="http://schemas.microsoft.com/office/drawing/2014/main" id="{F9AD127A-D7C5-4874-A5CD-4DE10EAEB4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34231" y="5557544"/>
              <a:ext cx="233363" cy="444500"/>
              <a:chOff x="1286694" y="1914525"/>
              <a:chExt cx="232594" cy="444161"/>
            </a:xfrm>
          </p:grpSpPr>
          <p:grpSp>
            <p:nvGrpSpPr>
              <p:cNvPr id="24" name="그룹 106">
                <a:extLst>
                  <a:ext uri="{FF2B5EF4-FFF2-40B4-BE49-F238E27FC236}">
                    <a16:creationId xmlns:a16="http://schemas.microsoft.com/office/drawing/2014/main" id="{77835FD4-3327-4354-B8D9-6C68412F1A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86694" y="1914525"/>
                <a:ext cx="151036" cy="144696"/>
                <a:chOff x="6188075" y="3822700"/>
                <a:chExt cx="411054" cy="426675"/>
              </a:xfrm>
            </p:grpSpPr>
            <p:sp>
              <p:nvSpPr>
                <p:cNvPr id="26" name="타원 144">
                  <a:extLst>
                    <a:ext uri="{FF2B5EF4-FFF2-40B4-BE49-F238E27FC236}">
                      <a16:creationId xmlns:a16="http://schemas.microsoft.com/office/drawing/2014/main" id="{D584148D-727B-48DD-ABF6-C8D93A8464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8075" y="3822700"/>
                  <a:ext cx="411054" cy="426675"/>
                </a:xfrm>
                <a:prstGeom prst="ellipse">
                  <a:avLst/>
                </a:prstGeom>
                <a:solidFill>
                  <a:srgbClr val="FF6600">
                    <a:alpha val="2588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kumimoji="0" lang="ko-KR" altLang="en-US" sz="900">
                    <a:solidFill>
                      <a:srgbClr val="7F7F7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7" name="타원 148">
                  <a:extLst>
                    <a:ext uri="{FF2B5EF4-FFF2-40B4-BE49-F238E27FC236}">
                      <a16:creationId xmlns:a16="http://schemas.microsoft.com/office/drawing/2014/main" id="{28F63618-C3D5-4CF2-BD8D-E00205A7F6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6864" y="3894103"/>
                  <a:ext cx="273476" cy="283868"/>
                </a:xfrm>
                <a:prstGeom prst="ellipse">
                  <a:avLst/>
                </a:prstGeom>
                <a:solidFill>
                  <a:srgbClr val="FF6600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kumimoji="0" lang="ko-KR" altLang="en-US" sz="900">
                    <a:solidFill>
                      <a:srgbClr val="7F7F7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25" name="Picture 165">
                <a:extLst>
                  <a:ext uri="{FF2B5EF4-FFF2-40B4-BE49-F238E27FC236}">
                    <a16:creationId xmlns:a16="http://schemas.microsoft.com/office/drawing/2014/main" id="{72C786E4-8AB0-4155-AA9F-D0B2E5BB26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D9C3A5">
                    <a:tint val="50000"/>
                    <a:satMod val="180000"/>
                  </a:srgbClr>
                </a:duotone>
              </a:blip>
              <a:srcRect/>
              <a:stretch>
                <a:fillRect/>
              </a:stretch>
            </p:blipFill>
            <p:spPr bwMode="auto">
              <a:xfrm>
                <a:off x="1306206" y="1965356"/>
                <a:ext cx="213082" cy="39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B71CA4A-FD39-4DD7-8A6A-2E2C7444BAF6}"/>
                </a:ext>
              </a:extLst>
            </p:cNvPr>
            <p:cNvSpPr/>
            <p:nvPr/>
          </p:nvSpPr>
          <p:spPr>
            <a:xfrm>
              <a:off x="3722929" y="2780516"/>
              <a:ext cx="640373" cy="270052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44">
              <a:extLst>
                <a:ext uri="{FF2B5EF4-FFF2-40B4-BE49-F238E27FC236}">
                  <a16:creationId xmlns:a16="http://schemas.microsoft.com/office/drawing/2014/main" id="{FEF885CF-FD49-4EBD-A668-B27A63A47E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5319" y="2911967"/>
              <a:ext cx="186946" cy="359036"/>
              <a:chOff x="1286694" y="1914525"/>
              <a:chExt cx="186330" cy="358762"/>
            </a:xfrm>
          </p:grpSpPr>
          <p:grpSp>
            <p:nvGrpSpPr>
              <p:cNvPr id="30" name="그룹 106">
                <a:extLst>
                  <a:ext uri="{FF2B5EF4-FFF2-40B4-BE49-F238E27FC236}">
                    <a16:creationId xmlns:a16="http://schemas.microsoft.com/office/drawing/2014/main" id="{98CDC2B2-1D41-4E42-9467-EEE50F3A85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86694" y="1914525"/>
                <a:ext cx="151036" cy="144696"/>
                <a:chOff x="6188075" y="3822700"/>
                <a:chExt cx="411054" cy="426675"/>
              </a:xfrm>
            </p:grpSpPr>
            <p:sp>
              <p:nvSpPr>
                <p:cNvPr id="32" name="타원 144">
                  <a:extLst>
                    <a:ext uri="{FF2B5EF4-FFF2-40B4-BE49-F238E27FC236}">
                      <a16:creationId xmlns:a16="http://schemas.microsoft.com/office/drawing/2014/main" id="{D690698B-71AB-430E-BAF3-C710777577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8075" y="3822700"/>
                  <a:ext cx="411054" cy="426675"/>
                </a:xfrm>
                <a:prstGeom prst="ellipse">
                  <a:avLst/>
                </a:prstGeom>
                <a:solidFill>
                  <a:srgbClr val="FF6600">
                    <a:alpha val="2588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kumimoji="0" lang="ko-KR" altLang="en-US" sz="900">
                    <a:solidFill>
                      <a:srgbClr val="7F7F7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3" name="타원 148">
                  <a:extLst>
                    <a:ext uri="{FF2B5EF4-FFF2-40B4-BE49-F238E27FC236}">
                      <a16:creationId xmlns:a16="http://schemas.microsoft.com/office/drawing/2014/main" id="{A02C56F0-BE6D-4B56-8648-AB2F07B41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6864" y="3894103"/>
                  <a:ext cx="273476" cy="283868"/>
                </a:xfrm>
                <a:prstGeom prst="ellipse">
                  <a:avLst/>
                </a:prstGeom>
                <a:solidFill>
                  <a:srgbClr val="FF6600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kumimoji="0" lang="ko-KR" altLang="en-US" sz="900">
                    <a:solidFill>
                      <a:srgbClr val="7F7F7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31" name="Picture 165">
                <a:extLst>
                  <a:ext uri="{FF2B5EF4-FFF2-40B4-BE49-F238E27FC236}">
                    <a16:creationId xmlns:a16="http://schemas.microsoft.com/office/drawing/2014/main" id="{EBC30030-18A6-4CA9-B18D-88B413FE71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D9C3A5">
                    <a:tint val="50000"/>
                    <a:satMod val="180000"/>
                  </a:srgbClr>
                </a:duotone>
              </a:blip>
              <a:srcRect/>
              <a:stretch>
                <a:fillRect/>
              </a:stretch>
            </p:blipFill>
            <p:spPr bwMode="auto">
              <a:xfrm>
                <a:off x="1306206" y="1965356"/>
                <a:ext cx="166818" cy="3079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552AC7FA-8E14-44D6-A9AF-9FB91F30CDA9}"/>
              </a:ext>
            </a:extLst>
          </p:cNvPr>
          <p:cNvSpPr/>
          <p:nvPr/>
        </p:nvSpPr>
        <p:spPr>
          <a:xfrm rot="16200000">
            <a:off x="5980266" y="3513061"/>
            <a:ext cx="231469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767BD60-637E-4E64-B1A0-D9F221A25154}"/>
              </a:ext>
            </a:extLst>
          </p:cNvPr>
          <p:cNvSpPr/>
          <p:nvPr/>
        </p:nvSpPr>
        <p:spPr>
          <a:xfrm>
            <a:off x="1795750" y="5180415"/>
            <a:ext cx="2600210" cy="874400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A0D554E-BFF8-4C54-AA0C-1196B06C3462}"/>
              </a:ext>
            </a:extLst>
          </p:cNvPr>
          <p:cNvSpPr/>
          <p:nvPr/>
        </p:nvSpPr>
        <p:spPr>
          <a:xfrm>
            <a:off x="9314480" y="1946113"/>
            <a:ext cx="1382897" cy="588867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5727A4D-8D0C-426F-931D-1E01CB07F18A}"/>
              </a:ext>
            </a:extLst>
          </p:cNvPr>
          <p:cNvSpPr/>
          <p:nvPr/>
        </p:nvSpPr>
        <p:spPr>
          <a:xfrm>
            <a:off x="7405718" y="5018584"/>
            <a:ext cx="3368778" cy="1172895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34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6620DA44-4817-4122-B357-281103C73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956" y="1514435"/>
            <a:ext cx="5563697" cy="4702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3FBFB-806B-4324-8169-CCA3D49E32AA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>
                <a:latin typeface="+mj-ea"/>
              </a:rPr>
              <a:t>SummerNote</a:t>
            </a:r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글 간편 작성 기능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태그 처리</a:t>
            </a:r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84C9B4-B07B-4988-9D41-179D13984CF8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글 작성 페이지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D86F58-4C5D-4C50-AFD5-F51DF0F86D95}"/>
              </a:ext>
            </a:extLst>
          </p:cNvPr>
          <p:cNvSpPr/>
          <p:nvPr/>
        </p:nvSpPr>
        <p:spPr>
          <a:xfrm>
            <a:off x="4841594" y="2227894"/>
            <a:ext cx="5271890" cy="874400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F080E3C-B8E0-4E20-A7CF-AD6F4F414BD7}"/>
              </a:ext>
            </a:extLst>
          </p:cNvPr>
          <p:cNvSpPr/>
          <p:nvPr/>
        </p:nvSpPr>
        <p:spPr>
          <a:xfrm>
            <a:off x="4695691" y="5491210"/>
            <a:ext cx="5563696" cy="725845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1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635" cy="618490"/>
            </a:xfrm>
            <a:prstGeom prst="line">
              <a:avLst/>
            </a:prstGeom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>
              <a:off x="350520" y="291465"/>
              <a:ext cx="288925" cy="28892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793115" y="351155"/>
            <a:ext cx="3541395" cy="57721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 리스트</a:t>
            </a: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638175" y="1370330"/>
            <a:ext cx="2771775" cy="5013325"/>
          </a:xfrm>
          <a:prstGeom prst="roundRect">
            <a:avLst/>
          </a:prstGeom>
          <a:ln w="19050" cap="flat" cmpd="sng">
            <a:solidFill>
              <a:srgbClr val="F1797A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</a:t>
            </a:r>
            <a:r>
              <a:rPr sz="1800" b="1" dirty="0">
                <a:solidFill>
                  <a:srgbClr val="000000"/>
                </a:solidFill>
                <a:latin typeface="Arial" charset="0"/>
                <a:ea typeface="맑은 고딕" charset="0"/>
              </a:rPr>
              <a:t> </a:t>
            </a: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기술</a:t>
            </a: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Bootstrap 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Ajax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</a:t>
            </a: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이름별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태그별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en-US" altLang="ko-KR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altLang="ko-KR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모임검색</a:t>
            </a:r>
            <a:endParaRPr lang="ko-KR" altLang="en-US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내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모임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보기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추천별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보기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스크롤을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내림에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따라서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페이징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처리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59BAFB9-3DC9-4D3C-AF22-D5F51F2C8C3B}"/>
              </a:ext>
            </a:extLst>
          </p:cNvPr>
          <p:cNvGrpSpPr/>
          <p:nvPr/>
        </p:nvGrpSpPr>
        <p:grpSpPr>
          <a:xfrm>
            <a:off x="4120308" y="1296352"/>
            <a:ext cx="7021042" cy="5161280"/>
            <a:chOff x="4336415" y="1051560"/>
            <a:chExt cx="7421880" cy="5480050"/>
          </a:xfrm>
        </p:grpSpPr>
        <p:pic>
          <p:nvPicPr>
            <p:cNvPr id="25" name="그림 24" descr="C:/Users/Administrator/AppData/Roaming/PolarisOffice/ETemp/7152_7681712/fImage55930967241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450" y="1144270"/>
              <a:ext cx="7392670" cy="53873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30" name="도형 29"/>
            <p:cNvSpPr>
              <a:spLocks/>
            </p:cNvSpPr>
            <p:nvPr/>
          </p:nvSpPr>
          <p:spPr>
            <a:xfrm>
              <a:off x="4359275" y="1051560"/>
              <a:ext cx="7352665" cy="1040130"/>
            </a:xfrm>
            <a:prstGeom prst="roundRect">
              <a:avLst/>
            </a:prstGeom>
            <a:noFill/>
            <a:ln w="47625" cap="flat" cmpd="sng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1" name="도형 30"/>
            <p:cNvSpPr>
              <a:spLocks/>
            </p:cNvSpPr>
            <p:nvPr/>
          </p:nvSpPr>
          <p:spPr>
            <a:xfrm>
              <a:off x="4336415" y="2250440"/>
              <a:ext cx="7392670" cy="669030"/>
            </a:xfrm>
            <a:prstGeom prst="roundRect">
              <a:avLst/>
            </a:prstGeom>
            <a:noFill/>
            <a:ln w="47625" cap="flat" cmpd="sng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2" name="도형 31"/>
            <p:cNvSpPr>
              <a:spLocks/>
            </p:cNvSpPr>
            <p:nvPr/>
          </p:nvSpPr>
          <p:spPr>
            <a:xfrm>
              <a:off x="4365625" y="6026226"/>
              <a:ext cx="7392670" cy="502843"/>
            </a:xfrm>
            <a:prstGeom prst="roundRect">
              <a:avLst/>
            </a:prstGeom>
            <a:noFill/>
            <a:ln w="47625" cap="flat" cmpd="sng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115" y="351155"/>
            <a:ext cx="3541395" cy="577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 리스트</a:t>
            </a:r>
          </a:p>
        </p:txBody>
      </p:sp>
      <p:pic>
        <p:nvPicPr>
          <p:cNvPr id="27" name="그림 26" descr="C:/Users/Administrator/AppData/Roaming/PolarisOffice/ETemp/7152_7681712/fImage895914540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3" t="20065" r="19535" b="59375"/>
          <a:stretch>
            <a:fillRect/>
          </a:stretch>
        </p:blipFill>
        <p:spPr>
          <a:xfrm>
            <a:off x="3032125" y="1285238"/>
            <a:ext cx="6127750" cy="1429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6" name="그림 15" descr="C:/Users/Administrator/AppData/Roaming/PolarisOffice/ETemp/7152_7681712/fImage2469876576334.png">
            <a:extLst>
              <a:ext uri="{FF2B5EF4-FFF2-40B4-BE49-F238E27FC236}">
                <a16:creationId xmlns:a16="http://schemas.microsoft.com/office/drawing/2014/main" id="{51BC0DB8-28D4-4E11-8D39-5C02F7C27F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02" y="3382343"/>
            <a:ext cx="4512116" cy="29582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" name="그림 16" descr="C:/Users/Administrator/AppData/Roaming/PolarisOffice/ETemp/7152_7681712/fImage6759086586500.png">
            <a:extLst>
              <a:ext uri="{FF2B5EF4-FFF2-40B4-BE49-F238E27FC236}">
                <a16:creationId xmlns:a16="http://schemas.microsoft.com/office/drawing/2014/main" id="{56CD55E2-C096-4A4B-8FF1-8FA18B43548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832" y="3382344"/>
            <a:ext cx="4512116" cy="2958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8" name="도형 29">
            <a:extLst>
              <a:ext uri="{FF2B5EF4-FFF2-40B4-BE49-F238E27FC236}">
                <a16:creationId xmlns:a16="http://schemas.microsoft.com/office/drawing/2014/main" id="{2C82022A-C168-4A2E-94F7-58F87539B1B9}"/>
              </a:ext>
            </a:extLst>
          </p:cNvPr>
          <p:cNvSpPr>
            <a:spLocks/>
          </p:cNvSpPr>
          <p:nvPr/>
        </p:nvSpPr>
        <p:spPr>
          <a:xfrm>
            <a:off x="3032126" y="1285239"/>
            <a:ext cx="6127750" cy="1429384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6E510F90-9B0B-47D4-8D93-015EF4708603}"/>
              </a:ext>
            </a:extLst>
          </p:cNvPr>
          <p:cNvSpPr/>
          <p:nvPr/>
        </p:nvSpPr>
        <p:spPr>
          <a:xfrm>
            <a:off x="5748040" y="2952750"/>
            <a:ext cx="231469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635" cy="618490"/>
            </a:xfrm>
            <a:prstGeom prst="line">
              <a:avLst/>
            </a:prstGeom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>
              <a:off x="350520" y="291465"/>
              <a:ext cx="288925" cy="28892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793115" y="351155"/>
            <a:ext cx="3541395" cy="57721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 리스트</a:t>
            </a:r>
          </a:p>
        </p:txBody>
      </p:sp>
      <p:cxnSp>
        <p:nvCxnSpPr>
          <p:cNvPr id="26" name="도형 25"/>
          <p:cNvCxnSpPr/>
          <p:nvPr/>
        </p:nvCxnSpPr>
        <p:spPr>
          <a:xfrm>
            <a:off x="4517390" y="3605530"/>
            <a:ext cx="9525" cy="635"/>
          </a:xfrm>
          <a:prstGeom prst="straightConnector1">
            <a:avLst/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 descr="C:/Users/Administrator/AppData/Roaming/PolarisOffice/ETemp/7152_7681712/fImage379329643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3" b="82607"/>
          <a:stretch>
            <a:fillRect/>
          </a:stretch>
        </p:blipFill>
        <p:spPr>
          <a:xfrm>
            <a:off x="3736022" y="1443990"/>
            <a:ext cx="4934478" cy="574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9" name="그림 38" descr="C:/Users/Administrator/AppData/Roaming/PolarisOffice/ETemp/7152_7681712/fImage886075649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2" y="2625090"/>
            <a:ext cx="5325110" cy="35198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0" name="그림 39" descr="C:/Users/Administrator/AppData/Roaming/PolarisOffice/ETemp/7152_7681712/fImage920784650147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61" y="2651125"/>
            <a:ext cx="5316220" cy="3493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7" name="도형 29">
            <a:extLst>
              <a:ext uri="{FF2B5EF4-FFF2-40B4-BE49-F238E27FC236}">
                <a16:creationId xmlns:a16="http://schemas.microsoft.com/office/drawing/2014/main" id="{B73E1124-F7CD-49A6-9755-F61645101F10}"/>
              </a:ext>
            </a:extLst>
          </p:cNvPr>
          <p:cNvSpPr>
            <a:spLocks/>
          </p:cNvSpPr>
          <p:nvPr/>
        </p:nvSpPr>
        <p:spPr>
          <a:xfrm>
            <a:off x="3853630" y="1540015"/>
            <a:ext cx="1133157" cy="440079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도형 29">
            <a:extLst>
              <a:ext uri="{FF2B5EF4-FFF2-40B4-BE49-F238E27FC236}">
                <a16:creationId xmlns:a16="http://schemas.microsoft.com/office/drawing/2014/main" id="{0DD47B8A-2B57-4DA8-8AE8-C7F8800D3C92}"/>
              </a:ext>
            </a:extLst>
          </p:cNvPr>
          <p:cNvSpPr>
            <a:spLocks/>
          </p:cNvSpPr>
          <p:nvPr/>
        </p:nvSpPr>
        <p:spPr>
          <a:xfrm>
            <a:off x="5070104" y="1531291"/>
            <a:ext cx="1133157" cy="440079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14515087-2473-46EF-891B-F525A8678360}"/>
              </a:ext>
            </a:extLst>
          </p:cNvPr>
          <p:cNvSpPr/>
          <p:nvPr/>
        </p:nvSpPr>
        <p:spPr>
          <a:xfrm>
            <a:off x="4334510" y="2185988"/>
            <a:ext cx="222442" cy="320992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1ED547E0-8260-477F-8F14-C11537E4DB26}"/>
              </a:ext>
            </a:extLst>
          </p:cNvPr>
          <p:cNvSpPr/>
          <p:nvPr/>
        </p:nvSpPr>
        <p:spPr>
          <a:xfrm rot="20000904">
            <a:off x="6092039" y="2153151"/>
            <a:ext cx="222442" cy="320992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21">
            <a:extLst>
              <a:ext uri="{FF2B5EF4-FFF2-40B4-BE49-F238E27FC236}">
                <a16:creationId xmlns:a16="http://schemas.microsoft.com/office/drawing/2014/main" id="{6BACB9B6-8871-43C6-841D-091B9903AF1C}"/>
              </a:ext>
            </a:extLst>
          </p:cNvPr>
          <p:cNvSpPr/>
          <p:nvPr/>
        </p:nvSpPr>
        <p:spPr>
          <a:xfrm>
            <a:off x="4289410" y="1392797"/>
            <a:ext cx="3613179" cy="4933351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23">
            <a:extLst>
              <a:ext uri="{FF2B5EF4-FFF2-40B4-BE49-F238E27FC236}">
                <a16:creationId xmlns:a16="http://schemas.microsoft.com/office/drawing/2014/main" id="{BA3863B7-AC6C-42B7-B5F9-96A3DC8AE0F3}"/>
              </a:ext>
            </a:extLst>
          </p:cNvPr>
          <p:cNvSpPr/>
          <p:nvPr/>
        </p:nvSpPr>
        <p:spPr>
          <a:xfrm>
            <a:off x="8158652" y="1389635"/>
            <a:ext cx="3613179" cy="4933351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32">
            <a:extLst>
              <a:ext uri="{FF2B5EF4-FFF2-40B4-BE49-F238E27FC236}">
                <a16:creationId xmlns:a16="http://schemas.microsoft.com/office/drawing/2014/main" id="{F8B3623D-7781-44ED-9608-C203069E6098}"/>
              </a:ext>
            </a:extLst>
          </p:cNvPr>
          <p:cNvSpPr/>
          <p:nvPr/>
        </p:nvSpPr>
        <p:spPr>
          <a:xfrm>
            <a:off x="4545473" y="3447717"/>
            <a:ext cx="3136899" cy="2631109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모서리가 둥근 직사각형 33">
            <a:extLst>
              <a:ext uri="{FF2B5EF4-FFF2-40B4-BE49-F238E27FC236}">
                <a16:creationId xmlns:a16="http://schemas.microsoft.com/office/drawing/2014/main" id="{9A5F565A-82B6-4E35-BCD0-BAE7119AC903}"/>
              </a:ext>
            </a:extLst>
          </p:cNvPr>
          <p:cNvSpPr/>
          <p:nvPr/>
        </p:nvSpPr>
        <p:spPr>
          <a:xfrm>
            <a:off x="4945231" y="3226497"/>
            <a:ext cx="2337377" cy="54855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네이트판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커뮤니티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모서리가 둥근 직사각형 34">
            <a:extLst>
              <a:ext uri="{FF2B5EF4-FFF2-40B4-BE49-F238E27FC236}">
                <a16:creationId xmlns:a16="http://schemas.microsoft.com/office/drawing/2014/main" id="{B208809C-B412-49B8-AB5F-922ED5358C68}"/>
              </a:ext>
            </a:extLst>
          </p:cNvPr>
          <p:cNvSpPr/>
          <p:nvPr/>
        </p:nvSpPr>
        <p:spPr>
          <a:xfrm>
            <a:off x="8446046" y="3447717"/>
            <a:ext cx="3136899" cy="2631109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35">
            <a:extLst>
              <a:ext uri="{FF2B5EF4-FFF2-40B4-BE49-F238E27FC236}">
                <a16:creationId xmlns:a16="http://schemas.microsoft.com/office/drawing/2014/main" id="{C16870E8-F347-4B93-838F-0731DB65350E}"/>
              </a:ext>
            </a:extLst>
          </p:cNvPr>
          <p:cNvSpPr/>
          <p:nvPr/>
        </p:nvSpPr>
        <p:spPr>
          <a:xfrm>
            <a:off x="8716406" y="3268226"/>
            <a:ext cx="2593442" cy="5358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자취생 추천 </a:t>
            </a:r>
            <a:r>
              <a:rPr lang="ko-KR" altLang="en-US" b="1" dirty="0" err="1"/>
              <a:t>어플</a:t>
            </a:r>
            <a:endParaRPr lang="en-US" altLang="ko-KR" b="1" dirty="0"/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4AA7C913-77D9-4416-8705-292A4D2F1EFF}"/>
              </a:ext>
            </a:extLst>
          </p:cNvPr>
          <p:cNvSpPr/>
          <p:nvPr/>
        </p:nvSpPr>
        <p:spPr>
          <a:xfrm>
            <a:off x="441310" y="1392797"/>
            <a:ext cx="3613179" cy="4933351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32">
            <a:extLst>
              <a:ext uri="{FF2B5EF4-FFF2-40B4-BE49-F238E27FC236}">
                <a16:creationId xmlns:a16="http://schemas.microsoft.com/office/drawing/2014/main" id="{E995EB1E-7A60-45D1-8DD9-BD5E956A9E12}"/>
              </a:ext>
            </a:extLst>
          </p:cNvPr>
          <p:cNvSpPr/>
          <p:nvPr/>
        </p:nvSpPr>
        <p:spPr>
          <a:xfrm>
            <a:off x="697373" y="3447717"/>
            <a:ext cx="3136899" cy="2631109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26">
            <a:extLst>
              <a:ext uri="{FF2B5EF4-FFF2-40B4-BE49-F238E27FC236}">
                <a16:creationId xmlns:a16="http://schemas.microsoft.com/office/drawing/2014/main" id="{BDFBC7C2-1690-413A-AC95-E80ECCFA2E7A}"/>
              </a:ext>
            </a:extLst>
          </p:cNvPr>
          <p:cNvSpPr/>
          <p:nvPr/>
        </p:nvSpPr>
        <p:spPr>
          <a:xfrm>
            <a:off x="1156698" y="3173438"/>
            <a:ext cx="2049983" cy="54855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스터디서치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모임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67BEEA7-74EE-4377-BD2C-16F60BD6C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22" t="22942" r="23108" b="15437"/>
          <a:stretch/>
        </p:blipFill>
        <p:spPr>
          <a:xfrm>
            <a:off x="948892" y="1491956"/>
            <a:ext cx="2633859" cy="165179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3E3AC94-F4FB-48C4-84F3-DB4E13616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58" t="24381" r="40714" b="2857"/>
          <a:stretch/>
        </p:blipFill>
        <p:spPr>
          <a:xfrm>
            <a:off x="4605296" y="1562281"/>
            <a:ext cx="3017249" cy="151114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5" b="40691"/>
          <a:stretch/>
        </p:blipFill>
        <p:spPr>
          <a:xfrm>
            <a:off x="8265570" y="1554041"/>
            <a:ext cx="1668491" cy="16490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3" b="39040"/>
          <a:stretch/>
        </p:blipFill>
        <p:spPr>
          <a:xfrm>
            <a:off x="10013127" y="1564200"/>
            <a:ext cx="1622158" cy="16393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1675718" y="3804077"/>
            <a:ext cx="1046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장점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766458" y="4245443"/>
            <a:ext cx="3067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단순 스터디를 넘어서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전문가급에게</a:t>
            </a:r>
            <a:r>
              <a:rPr lang="ko-KR" altLang="en-US" sz="1600" dirty="0"/>
              <a:t> 배울 수 있음</a:t>
            </a:r>
            <a:endParaRPr lang="ko-KR" altLang="en-US" sz="1600" b="1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1675718" y="4161615"/>
            <a:ext cx="1066928" cy="0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732395" y="5366949"/>
            <a:ext cx="3067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영어 스터디만 지원</a:t>
            </a:r>
            <a:endParaRPr lang="ko-KR" altLang="en-US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1871824" y="4953328"/>
            <a:ext cx="639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단점</a:t>
            </a:r>
            <a:endParaRPr lang="ko-KR" altLang="en-US" sz="1600" b="1" dirty="0"/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1679858" y="5291882"/>
            <a:ext cx="1062788" cy="950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5574335" y="3804077"/>
            <a:ext cx="1046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장점</a:t>
            </a:r>
            <a:endParaRPr lang="ko-KR" altLang="en-US" sz="16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4573892" y="4255119"/>
            <a:ext cx="3067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실시간</a:t>
            </a:r>
            <a:r>
              <a:rPr lang="en-US" altLang="ko-KR" sz="1600" dirty="0"/>
              <a:t>, </a:t>
            </a:r>
            <a:r>
              <a:rPr lang="ko-KR" altLang="en-US" sz="1600" dirty="0"/>
              <a:t>월간</a:t>
            </a:r>
            <a:r>
              <a:rPr lang="en-US" altLang="ko-KR" sz="1600" dirty="0"/>
              <a:t>, </a:t>
            </a:r>
            <a:r>
              <a:rPr lang="ko-KR" altLang="en-US" sz="1600" dirty="0"/>
              <a:t>주간 등</a:t>
            </a:r>
            <a:endParaRPr lang="en-US" altLang="ko-KR" sz="1600" dirty="0"/>
          </a:p>
          <a:p>
            <a:pPr algn="ctr"/>
            <a:r>
              <a:rPr lang="ko-KR" altLang="en-US" sz="1600" dirty="0"/>
              <a:t>기간별 </a:t>
            </a:r>
            <a:r>
              <a:rPr lang="ko-KR" altLang="en-US" sz="1600" dirty="0" err="1"/>
              <a:t>인기글</a:t>
            </a:r>
            <a:r>
              <a:rPr lang="ko-KR" altLang="en-US" sz="1600" dirty="0"/>
              <a:t> 보임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5574335" y="4161615"/>
            <a:ext cx="1066928" cy="0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4563803" y="5366949"/>
            <a:ext cx="3067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자취 </a:t>
            </a:r>
            <a:r>
              <a:rPr lang="ko-KR" altLang="en-US" sz="1600" dirty="0" err="1"/>
              <a:t>꿀팁같은</a:t>
            </a:r>
            <a:r>
              <a:rPr lang="ko-KR" altLang="en-US" sz="1600" dirty="0"/>
              <a:t> 정보를 </a:t>
            </a:r>
            <a:endParaRPr lang="en-US" altLang="ko-KR" sz="1600" dirty="0"/>
          </a:p>
          <a:p>
            <a:pPr algn="ctr"/>
            <a:r>
              <a:rPr lang="ko-KR" altLang="en-US" sz="1600" dirty="0"/>
              <a:t>찾기 힘듦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5770441" y="4953328"/>
            <a:ext cx="639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단점</a:t>
            </a:r>
            <a:endParaRPr lang="ko-KR" altLang="en-US" sz="1600" b="1" dirty="0"/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5578475" y="5291882"/>
            <a:ext cx="1062788" cy="950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8479220" y="4368553"/>
            <a:ext cx="3067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자취생들의 커뮤니티나</a:t>
            </a:r>
            <a:endParaRPr lang="en-US" altLang="ko-KR" sz="1600" dirty="0"/>
          </a:p>
          <a:p>
            <a:pPr algn="ctr"/>
            <a:r>
              <a:rPr lang="ko-KR" altLang="en-US" sz="1600" dirty="0"/>
              <a:t>모임을 위한 </a:t>
            </a:r>
            <a:r>
              <a:rPr lang="ko-KR" altLang="en-US" sz="1600" dirty="0" err="1"/>
              <a:t>어플은</a:t>
            </a:r>
            <a:endParaRPr lang="en-US" altLang="ko-KR" sz="1600" dirty="0"/>
          </a:p>
          <a:p>
            <a:pPr algn="ctr"/>
            <a:r>
              <a:rPr lang="ko-KR" altLang="en-US" sz="1600" dirty="0"/>
              <a:t>존재하지 않음</a:t>
            </a:r>
            <a:endParaRPr lang="en-US" altLang="ko-KR" sz="1600" dirty="0"/>
          </a:p>
        </p:txBody>
      </p:sp>
      <p:sp>
        <p:nvSpPr>
          <p:cNvPr id="54" name="직사각형 53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시장조사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15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635" cy="618490"/>
            </a:xfrm>
            <a:prstGeom prst="line">
              <a:avLst/>
            </a:prstGeom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>
              <a:off x="350520" y="291465"/>
              <a:ext cx="288925" cy="28892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793115" y="351155"/>
            <a:ext cx="3541395" cy="57721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 생성</a:t>
            </a: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638175" y="1370330"/>
            <a:ext cx="2771775" cy="5013325"/>
          </a:xfrm>
          <a:prstGeom prst="roundRect">
            <a:avLst/>
          </a:prstGeom>
          <a:ln w="19050" cap="flat" cmpd="sng">
            <a:solidFill>
              <a:srgbClr val="F1797A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</a:t>
            </a:r>
            <a:r>
              <a:rPr sz="1800" b="1" dirty="0">
                <a:solidFill>
                  <a:srgbClr val="000000"/>
                </a:solidFill>
                <a:latin typeface="Arial" charset="0"/>
                <a:ea typeface="맑은 고딕" charset="0"/>
              </a:rPr>
              <a:t> </a:t>
            </a: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기술</a:t>
            </a: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Bootstrap 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Ajax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Apache common </a:t>
            </a:r>
            <a:endParaRPr lang="en-US" altLang="ko-KR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  <a:ea typeface="맑은 고딕" charset="0"/>
              </a:rPr>
              <a:t>Fi</a:t>
            </a:r>
            <a:r>
              <a:rPr sz="1800" dirty="0" err="1">
                <a:solidFill>
                  <a:srgbClr val="000000"/>
                </a:solidFill>
                <a:latin typeface="Arial" charset="0"/>
                <a:ea typeface="맑은 고딕" charset="0"/>
              </a:rPr>
              <a:t>leUpload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</a:t>
            </a: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드래그&amp;드랍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en-US" altLang="ko-KR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altLang="ko-KR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파일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업로드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태그처리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pic>
        <p:nvPicPr>
          <p:cNvPr id="30" name="그림 29" descr="C:/Users/Administrator/AppData/Roaming/PolarisOffice/ETemp/7152_7681712/fImage136185707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529" y="1370330"/>
            <a:ext cx="6776085" cy="4883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1" name="도형 30"/>
          <p:cNvSpPr>
            <a:spLocks/>
          </p:cNvSpPr>
          <p:nvPr/>
        </p:nvSpPr>
        <p:spPr>
          <a:xfrm>
            <a:off x="4839335" y="2782406"/>
            <a:ext cx="5070475" cy="1320964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>
            <a:off x="4839335" y="4103370"/>
            <a:ext cx="5939155" cy="537210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635" cy="618490"/>
            </a:xfrm>
            <a:prstGeom prst="line">
              <a:avLst/>
            </a:prstGeom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>
              <a:off x="350520" y="291465"/>
              <a:ext cx="288925" cy="28892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793115" y="351155"/>
            <a:ext cx="3541395" cy="57721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</a:t>
            </a: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638175" y="1370330"/>
            <a:ext cx="2771775" cy="5013325"/>
          </a:xfrm>
          <a:prstGeom prst="roundRect">
            <a:avLst/>
          </a:prstGeom>
          <a:ln w="19050" cap="flat" cmpd="sng">
            <a:solidFill>
              <a:srgbClr val="F1797A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</a:t>
            </a:r>
            <a:r>
              <a:rPr sz="1800" b="1" dirty="0">
                <a:solidFill>
                  <a:srgbClr val="000000"/>
                </a:solidFill>
                <a:latin typeface="Arial" charset="0"/>
                <a:ea typeface="맑은 고딕" charset="0"/>
              </a:rPr>
              <a:t> </a:t>
            </a: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기술</a:t>
            </a: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Bootstrap 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Ajax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WebSocket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Arial" charset="0"/>
                <a:ea typeface="맑은 고딕" charset="0"/>
              </a:rPr>
              <a:t>카카오</a:t>
            </a: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Arial" charset="0"/>
                <a:ea typeface="맑은 고딕" charset="0"/>
              </a:rPr>
              <a:t>지도</a:t>
            </a: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 API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</a:t>
            </a: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실시간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채팅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달력을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이용한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일정관리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카카오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맵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기반의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장소마커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pic>
        <p:nvPicPr>
          <p:cNvPr id="30" name="그림 29" descr="C:/Users/Administrator/AppData/Roaming/PolarisOffice/ETemp/7152_7681712/fImage51489719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510" y="1153160"/>
            <a:ext cx="7392670" cy="5327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1" name="도형 30"/>
          <p:cNvSpPr>
            <a:spLocks/>
          </p:cNvSpPr>
          <p:nvPr/>
        </p:nvSpPr>
        <p:spPr>
          <a:xfrm>
            <a:off x="9809480" y="1118870"/>
            <a:ext cx="2014220" cy="5464810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>
            <a:off x="4339590" y="4591685"/>
            <a:ext cx="4851400" cy="1750695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3" name="그림 32" descr="C:/Users/Administrator/AppData/Roaming/PolarisOffice/ETemp/7152_7681712/fImage101923722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95" y="1187450"/>
            <a:ext cx="3046095" cy="3167380"/>
          </a:xfrm>
          <a:prstGeom prst="rect">
            <a:avLst/>
          </a:prstGeom>
          <a:noFill/>
        </p:spPr>
      </p:pic>
      <p:sp>
        <p:nvSpPr>
          <p:cNvPr id="34" name="도형 33"/>
          <p:cNvSpPr>
            <a:spLocks/>
          </p:cNvSpPr>
          <p:nvPr/>
        </p:nvSpPr>
        <p:spPr>
          <a:xfrm>
            <a:off x="5343525" y="1110615"/>
            <a:ext cx="3107055" cy="3270250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635" cy="618490"/>
            </a:xfrm>
            <a:prstGeom prst="line">
              <a:avLst/>
            </a:prstGeom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>
              <a:off x="350520" y="291465"/>
              <a:ext cx="288925" cy="28892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793115" y="351155"/>
            <a:ext cx="3541395" cy="57721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 리스트</a:t>
            </a:r>
          </a:p>
        </p:txBody>
      </p:sp>
      <p:cxnSp>
        <p:nvCxnSpPr>
          <p:cNvPr id="26" name="도형 25"/>
          <p:cNvCxnSpPr/>
          <p:nvPr/>
        </p:nvCxnSpPr>
        <p:spPr>
          <a:xfrm>
            <a:off x="4517390" y="3605530"/>
            <a:ext cx="9525" cy="635"/>
          </a:xfrm>
          <a:prstGeom prst="straightConnector1">
            <a:avLst/>
          </a:prstGeom>
          <a:ln w="6350" cap="flat" cmpd="sng">
            <a:solidFill>
              <a:srgbClr val="5B9BD5">
                <a:alpha val="100000"/>
              </a:srgbClr>
            </a:solidFill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C:/Users/Administrator/AppData/Roaming/PolarisOffice/ETemp/7152_7681712/fImage22524726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67" y="1559242"/>
            <a:ext cx="4258945" cy="48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7" name="그림 36" descr="C:/Users/Administrator/AppData/Roaming/PolarisOffice/ETemp/7152_7681712/fImage8673872481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09" y="1342072"/>
            <a:ext cx="3575685" cy="3735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4" name="그림 43" descr="C:/Users/Administrator/AppData/Roaming/PolarisOffice/ETemp/7152_7681712/fImage95815733328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702" y="2908299"/>
            <a:ext cx="3471545" cy="3381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5" name="도형 33">
            <a:extLst>
              <a:ext uri="{FF2B5EF4-FFF2-40B4-BE49-F238E27FC236}">
                <a16:creationId xmlns:a16="http://schemas.microsoft.com/office/drawing/2014/main" id="{689C2993-BD19-4F95-99D6-6D122EE7033D}"/>
              </a:ext>
            </a:extLst>
          </p:cNvPr>
          <p:cNvSpPr>
            <a:spLocks/>
          </p:cNvSpPr>
          <p:nvPr/>
        </p:nvSpPr>
        <p:spPr>
          <a:xfrm>
            <a:off x="1817681" y="4204967"/>
            <a:ext cx="914089" cy="788040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33">
            <a:extLst>
              <a:ext uri="{FF2B5EF4-FFF2-40B4-BE49-F238E27FC236}">
                <a16:creationId xmlns:a16="http://schemas.microsoft.com/office/drawing/2014/main" id="{D1070E8D-95A7-4F57-9B94-1BA487487E38}"/>
              </a:ext>
            </a:extLst>
          </p:cNvPr>
          <p:cNvSpPr>
            <a:spLocks/>
          </p:cNvSpPr>
          <p:nvPr/>
        </p:nvSpPr>
        <p:spPr>
          <a:xfrm>
            <a:off x="3251037" y="2815587"/>
            <a:ext cx="914089" cy="788040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2" name="그룹 44">
            <a:extLst>
              <a:ext uri="{FF2B5EF4-FFF2-40B4-BE49-F238E27FC236}">
                <a16:creationId xmlns:a16="http://schemas.microsoft.com/office/drawing/2014/main" id="{A1DABE35-EC21-4AFB-9A5D-DCF0914CCB38}"/>
              </a:ext>
            </a:extLst>
          </p:cNvPr>
          <p:cNvGrpSpPr>
            <a:grpSpLocks/>
          </p:cNvGrpSpPr>
          <p:nvPr/>
        </p:nvGrpSpPr>
        <p:grpSpPr bwMode="auto">
          <a:xfrm>
            <a:off x="3942876" y="3376061"/>
            <a:ext cx="233363" cy="444500"/>
            <a:chOff x="1286694" y="1914525"/>
            <a:chExt cx="232594" cy="444161"/>
          </a:xfrm>
        </p:grpSpPr>
        <p:grpSp>
          <p:nvGrpSpPr>
            <p:cNvPr id="33" name="그룹 106">
              <a:extLst>
                <a:ext uri="{FF2B5EF4-FFF2-40B4-BE49-F238E27FC236}">
                  <a16:creationId xmlns:a16="http://schemas.microsoft.com/office/drawing/2014/main" id="{2F234426-8A7E-4638-9FD7-26F33984AB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41" name="타원 144">
                <a:extLst>
                  <a:ext uri="{FF2B5EF4-FFF2-40B4-BE49-F238E27FC236}">
                    <a16:creationId xmlns:a16="http://schemas.microsoft.com/office/drawing/2014/main" id="{2CB2D3BB-12A2-4AD8-889E-97208A69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2" name="타원 148">
                <a:extLst>
                  <a:ext uri="{FF2B5EF4-FFF2-40B4-BE49-F238E27FC236}">
                    <a16:creationId xmlns:a16="http://schemas.microsoft.com/office/drawing/2014/main" id="{25948ABC-1C50-4096-9931-7FBF41608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34" name="Picture 165">
              <a:extLst>
                <a:ext uri="{FF2B5EF4-FFF2-40B4-BE49-F238E27FC236}">
                  <a16:creationId xmlns:a16="http://schemas.microsoft.com/office/drawing/2014/main" id="{2CBE878A-EA8B-419A-9886-A50B233650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3" name="그룹 44">
            <a:extLst>
              <a:ext uri="{FF2B5EF4-FFF2-40B4-BE49-F238E27FC236}">
                <a16:creationId xmlns:a16="http://schemas.microsoft.com/office/drawing/2014/main" id="{2834EADB-E158-4C72-B6B0-4CB47E1779E6}"/>
              </a:ext>
            </a:extLst>
          </p:cNvPr>
          <p:cNvGrpSpPr>
            <a:grpSpLocks/>
          </p:cNvGrpSpPr>
          <p:nvPr/>
        </p:nvGrpSpPr>
        <p:grpSpPr bwMode="auto">
          <a:xfrm>
            <a:off x="2158043" y="4770757"/>
            <a:ext cx="233363" cy="444500"/>
            <a:chOff x="1286694" y="1914525"/>
            <a:chExt cx="232594" cy="444161"/>
          </a:xfrm>
        </p:grpSpPr>
        <p:grpSp>
          <p:nvGrpSpPr>
            <p:cNvPr id="45" name="그룹 106">
              <a:extLst>
                <a:ext uri="{FF2B5EF4-FFF2-40B4-BE49-F238E27FC236}">
                  <a16:creationId xmlns:a16="http://schemas.microsoft.com/office/drawing/2014/main" id="{E1BD0F6C-9D07-40D7-9ED4-DF31A7DEE9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47" name="타원 144">
                <a:extLst>
                  <a:ext uri="{FF2B5EF4-FFF2-40B4-BE49-F238E27FC236}">
                    <a16:creationId xmlns:a16="http://schemas.microsoft.com/office/drawing/2014/main" id="{2A2FC895-B1DE-4919-A795-CEA051E2C0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8" name="타원 148">
                <a:extLst>
                  <a:ext uri="{FF2B5EF4-FFF2-40B4-BE49-F238E27FC236}">
                    <a16:creationId xmlns:a16="http://schemas.microsoft.com/office/drawing/2014/main" id="{72D243F5-B891-4202-8A61-972FBDB5A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46" name="Picture 165">
              <a:extLst>
                <a:ext uri="{FF2B5EF4-FFF2-40B4-BE49-F238E27FC236}">
                  <a16:creationId xmlns:a16="http://schemas.microsoft.com/office/drawing/2014/main" id="{F9140061-1CB0-49CA-9706-D892F5220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AC85815-6CD1-4809-B1B3-86406EB8BB3A}"/>
              </a:ext>
            </a:extLst>
          </p:cNvPr>
          <p:cNvCxnSpPr/>
          <p:nvPr/>
        </p:nvCxnSpPr>
        <p:spPr>
          <a:xfrm>
            <a:off x="4176239" y="3223260"/>
            <a:ext cx="2344257" cy="0"/>
          </a:xfrm>
          <a:prstGeom prst="straightConnector1">
            <a:avLst/>
          </a:prstGeom>
          <a:ln>
            <a:solidFill>
              <a:srgbClr val="F179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3AE22A6-C14E-4C94-B2F1-743AE11847E6}"/>
              </a:ext>
            </a:extLst>
          </p:cNvPr>
          <p:cNvCxnSpPr>
            <a:cxnSpLocks/>
          </p:cNvCxnSpPr>
          <p:nvPr/>
        </p:nvCxnSpPr>
        <p:spPr>
          <a:xfrm>
            <a:off x="2751271" y="4770757"/>
            <a:ext cx="5727431" cy="0"/>
          </a:xfrm>
          <a:prstGeom prst="straightConnector1">
            <a:avLst/>
          </a:prstGeom>
          <a:ln>
            <a:solidFill>
              <a:srgbClr val="F179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40B0C0A-9562-4155-ACAD-AA82C1C18717}"/>
              </a:ext>
            </a:extLst>
          </p:cNvPr>
          <p:cNvSpPr txBox="1"/>
          <p:nvPr/>
        </p:nvSpPr>
        <p:spPr>
          <a:xfrm>
            <a:off x="4941036" y="2815587"/>
            <a:ext cx="509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그룹 일정 등록</a:t>
            </a:r>
            <a:endParaRPr lang="en-US" altLang="ko-KR" sz="1600" b="1" dirty="0">
              <a:latin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7F553B-E831-4ACE-AD22-B73882CD648B}"/>
              </a:ext>
            </a:extLst>
          </p:cNvPr>
          <p:cNvSpPr txBox="1"/>
          <p:nvPr/>
        </p:nvSpPr>
        <p:spPr>
          <a:xfrm>
            <a:off x="5348367" y="4320367"/>
            <a:ext cx="509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그룹 일정 보기</a:t>
            </a:r>
            <a:endParaRPr lang="en-US" altLang="ko-KR" sz="16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474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635" cy="618490"/>
            </a:xfrm>
            <a:prstGeom prst="line">
              <a:avLst/>
            </a:prstGeom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>
              <a:off x="350520" y="291465"/>
              <a:ext cx="288925" cy="28892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793115" y="351155"/>
            <a:ext cx="3541395" cy="57721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 리스트</a:t>
            </a:r>
          </a:p>
        </p:txBody>
      </p:sp>
      <p:pic>
        <p:nvPicPr>
          <p:cNvPr id="25" name="그림 24" descr="C:/Users/Administrator/AppData/Roaming/PolarisOffice/ETemp/7152_7681712/fImage36931748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" y="1282700"/>
            <a:ext cx="4311650" cy="4859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2" name="그림 31" descr="C:/Users/Administrator/AppData/Roaming/PolarisOffice/ETemp/7152_7681712/fImage26523755996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204" y="1282701"/>
            <a:ext cx="5064760" cy="28395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3" name="그림 32" descr="C:/Users/Administrator/AppData/Roaming/PolarisOffice/ETemp/7152_7681712/fImage2348775649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412" y="3846512"/>
            <a:ext cx="4408170" cy="2466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도형 33">
            <a:extLst>
              <a:ext uri="{FF2B5EF4-FFF2-40B4-BE49-F238E27FC236}">
                <a16:creationId xmlns:a16="http://schemas.microsoft.com/office/drawing/2014/main" id="{BAF5CB5A-611E-4FB8-AABC-C2D10B768D62}"/>
              </a:ext>
            </a:extLst>
          </p:cNvPr>
          <p:cNvSpPr>
            <a:spLocks/>
          </p:cNvSpPr>
          <p:nvPr/>
        </p:nvSpPr>
        <p:spPr>
          <a:xfrm>
            <a:off x="3996522" y="2059617"/>
            <a:ext cx="1182538" cy="397833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33">
            <a:extLst>
              <a:ext uri="{FF2B5EF4-FFF2-40B4-BE49-F238E27FC236}">
                <a16:creationId xmlns:a16="http://schemas.microsoft.com/office/drawing/2014/main" id="{010B5D4A-C9D9-4664-985F-1B9D78C01F04}"/>
              </a:ext>
            </a:extLst>
          </p:cNvPr>
          <p:cNvSpPr>
            <a:spLocks/>
          </p:cNvSpPr>
          <p:nvPr/>
        </p:nvSpPr>
        <p:spPr>
          <a:xfrm>
            <a:off x="1005672" y="4122258"/>
            <a:ext cx="4023528" cy="895512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8" name="그룹 44">
            <a:extLst>
              <a:ext uri="{FF2B5EF4-FFF2-40B4-BE49-F238E27FC236}">
                <a16:creationId xmlns:a16="http://schemas.microsoft.com/office/drawing/2014/main" id="{ADC73138-FEC0-40DA-9525-23E928DC9AFC}"/>
              </a:ext>
            </a:extLst>
          </p:cNvPr>
          <p:cNvGrpSpPr>
            <a:grpSpLocks/>
          </p:cNvGrpSpPr>
          <p:nvPr/>
        </p:nvGrpSpPr>
        <p:grpSpPr bwMode="auto">
          <a:xfrm>
            <a:off x="4912518" y="2235200"/>
            <a:ext cx="233363" cy="444500"/>
            <a:chOff x="1286694" y="1914525"/>
            <a:chExt cx="232594" cy="444161"/>
          </a:xfrm>
        </p:grpSpPr>
        <p:grpSp>
          <p:nvGrpSpPr>
            <p:cNvPr id="19" name="그룹 106">
              <a:extLst>
                <a:ext uri="{FF2B5EF4-FFF2-40B4-BE49-F238E27FC236}">
                  <a16:creationId xmlns:a16="http://schemas.microsoft.com/office/drawing/2014/main" id="{988CADF5-3004-4BD8-B813-047AB5CEB3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1" name="타원 144">
                <a:extLst>
                  <a:ext uri="{FF2B5EF4-FFF2-40B4-BE49-F238E27FC236}">
                    <a16:creationId xmlns:a16="http://schemas.microsoft.com/office/drawing/2014/main" id="{9C8F7618-E501-4DE1-AA76-10DE11E11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타원 148">
                <a:extLst>
                  <a:ext uri="{FF2B5EF4-FFF2-40B4-BE49-F238E27FC236}">
                    <a16:creationId xmlns:a16="http://schemas.microsoft.com/office/drawing/2014/main" id="{C93905A0-FF02-4C40-AFC3-350D54062E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0" name="Picture 165">
              <a:extLst>
                <a:ext uri="{FF2B5EF4-FFF2-40B4-BE49-F238E27FC236}">
                  <a16:creationId xmlns:a16="http://schemas.microsoft.com/office/drawing/2014/main" id="{C0A78214-1B2A-4120-A4B2-A18220148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3" name="그룹 44">
            <a:extLst>
              <a:ext uri="{FF2B5EF4-FFF2-40B4-BE49-F238E27FC236}">
                <a16:creationId xmlns:a16="http://schemas.microsoft.com/office/drawing/2014/main" id="{7B21F9FD-F1D6-4F6B-9505-500158FDFA38}"/>
              </a:ext>
            </a:extLst>
          </p:cNvPr>
          <p:cNvGrpSpPr>
            <a:grpSpLocks/>
          </p:cNvGrpSpPr>
          <p:nvPr/>
        </p:nvGrpSpPr>
        <p:grpSpPr bwMode="auto">
          <a:xfrm>
            <a:off x="4101147" y="4795520"/>
            <a:ext cx="233363" cy="444500"/>
            <a:chOff x="1286694" y="1914525"/>
            <a:chExt cx="232594" cy="444161"/>
          </a:xfrm>
        </p:grpSpPr>
        <p:grpSp>
          <p:nvGrpSpPr>
            <p:cNvPr id="30" name="그룹 106">
              <a:extLst>
                <a:ext uri="{FF2B5EF4-FFF2-40B4-BE49-F238E27FC236}">
                  <a16:creationId xmlns:a16="http://schemas.microsoft.com/office/drawing/2014/main" id="{A7208885-E865-47F4-A1D5-443AE256F1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35" name="타원 144">
                <a:extLst>
                  <a:ext uri="{FF2B5EF4-FFF2-40B4-BE49-F238E27FC236}">
                    <a16:creationId xmlns:a16="http://schemas.microsoft.com/office/drawing/2014/main" id="{D3D81053-1A4A-4964-9487-3B84660FA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6" name="타원 148">
                <a:extLst>
                  <a:ext uri="{FF2B5EF4-FFF2-40B4-BE49-F238E27FC236}">
                    <a16:creationId xmlns:a16="http://schemas.microsoft.com/office/drawing/2014/main" id="{61865076-9238-4378-8A78-64E999370F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34" name="Picture 165">
              <a:extLst>
                <a:ext uri="{FF2B5EF4-FFF2-40B4-BE49-F238E27FC236}">
                  <a16:creationId xmlns:a16="http://schemas.microsoft.com/office/drawing/2014/main" id="{F4B90601-7F1D-4AE2-B64A-B42ED8C586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F37722C0-D370-49F1-BDD5-263CB3B746FD}"/>
              </a:ext>
            </a:extLst>
          </p:cNvPr>
          <p:cNvSpPr/>
          <p:nvPr/>
        </p:nvSpPr>
        <p:spPr>
          <a:xfrm rot="16200000">
            <a:off x="5707155" y="2142155"/>
            <a:ext cx="246674" cy="529128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3DE8A86-17B8-4B72-8C78-73A5010A5E86}"/>
              </a:ext>
            </a:extLst>
          </p:cNvPr>
          <p:cNvSpPr/>
          <p:nvPr/>
        </p:nvSpPr>
        <p:spPr>
          <a:xfrm rot="16200000">
            <a:off x="6164442" y="3931703"/>
            <a:ext cx="249594" cy="1719186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A65C05-36FA-4974-A815-6730214D75A1}"/>
              </a:ext>
            </a:extLst>
          </p:cNvPr>
          <p:cNvSpPr txBox="1"/>
          <p:nvPr/>
        </p:nvSpPr>
        <p:spPr>
          <a:xfrm>
            <a:off x="5248038" y="1900672"/>
            <a:ext cx="509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과제 생성</a:t>
            </a:r>
            <a:endParaRPr lang="en-US" altLang="ko-KR" sz="1600" b="1" dirty="0">
              <a:latin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0CB9FA-B5AA-4842-8C74-C876342E5AEC}"/>
              </a:ext>
            </a:extLst>
          </p:cNvPr>
          <p:cNvSpPr txBox="1"/>
          <p:nvPr/>
        </p:nvSpPr>
        <p:spPr>
          <a:xfrm>
            <a:off x="5429646" y="4327945"/>
            <a:ext cx="509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모임 과제 보기</a:t>
            </a:r>
            <a:endParaRPr lang="en-US" altLang="ko-KR" sz="1600" b="1" dirty="0">
              <a:latin typeface="+mj-ea"/>
            </a:endParaRPr>
          </a:p>
        </p:txBody>
      </p:sp>
      <p:sp>
        <p:nvSpPr>
          <p:cNvPr id="41" name="도형 33">
            <a:extLst>
              <a:ext uri="{FF2B5EF4-FFF2-40B4-BE49-F238E27FC236}">
                <a16:creationId xmlns:a16="http://schemas.microsoft.com/office/drawing/2014/main" id="{48234634-BB59-4808-BED9-9B22A5064082}"/>
              </a:ext>
            </a:extLst>
          </p:cNvPr>
          <p:cNvSpPr>
            <a:spLocks/>
          </p:cNvSpPr>
          <p:nvPr/>
        </p:nvSpPr>
        <p:spPr>
          <a:xfrm>
            <a:off x="964757" y="5225675"/>
            <a:ext cx="4023528" cy="895512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3F83D1-0B54-478B-BF47-53F6609F4C25}"/>
              </a:ext>
            </a:extLst>
          </p:cNvPr>
          <p:cNvSpPr txBox="1"/>
          <p:nvPr/>
        </p:nvSpPr>
        <p:spPr>
          <a:xfrm>
            <a:off x="5276407" y="5786103"/>
            <a:ext cx="1478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종료된 과제</a:t>
            </a:r>
            <a:endParaRPr lang="en-US" altLang="ko-KR" sz="16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453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635" cy="618490"/>
            </a:xfrm>
            <a:prstGeom prst="line">
              <a:avLst/>
            </a:prstGeom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>
              <a:off x="350520" y="291465"/>
              <a:ext cx="288925" cy="28892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793115" y="351155"/>
            <a:ext cx="3541395" cy="57721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 리스트</a:t>
            </a:r>
          </a:p>
        </p:txBody>
      </p:sp>
      <p:pic>
        <p:nvPicPr>
          <p:cNvPr id="27" name="그림 26" descr="C:/Users/Administrator/AppData/Roaming/PolarisOffice/ETemp/7152_7681712/fImage1717577129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65" y="1520191"/>
            <a:ext cx="3860165" cy="3933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9" name="그림 28" descr="C:/Users/Administrator/AppData/Roaming/PolarisOffice/ETemp/7152_7681712/fImage18550776194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572" y="2287905"/>
            <a:ext cx="3851275" cy="3846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" name="그림 29" descr="C:/Users/Administrator/AppData/Roaming/PolarisOffice/ETemp/7152_7681712/fImage25050779482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3" y="1520191"/>
            <a:ext cx="4983797" cy="46145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도형 33">
            <a:extLst>
              <a:ext uri="{FF2B5EF4-FFF2-40B4-BE49-F238E27FC236}">
                <a16:creationId xmlns:a16="http://schemas.microsoft.com/office/drawing/2014/main" id="{100EA94E-6374-4010-8050-9AD94A6E67DB}"/>
              </a:ext>
            </a:extLst>
          </p:cNvPr>
          <p:cNvSpPr>
            <a:spLocks/>
          </p:cNvSpPr>
          <p:nvPr/>
        </p:nvSpPr>
        <p:spPr>
          <a:xfrm>
            <a:off x="4673767" y="4880051"/>
            <a:ext cx="926933" cy="393228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33">
            <a:extLst>
              <a:ext uri="{FF2B5EF4-FFF2-40B4-BE49-F238E27FC236}">
                <a16:creationId xmlns:a16="http://schemas.microsoft.com/office/drawing/2014/main" id="{4038415B-BC3D-4E1E-B196-61C318F137AA}"/>
              </a:ext>
            </a:extLst>
          </p:cNvPr>
          <p:cNvSpPr>
            <a:spLocks/>
          </p:cNvSpPr>
          <p:nvPr/>
        </p:nvSpPr>
        <p:spPr>
          <a:xfrm>
            <a:off x="621485" y="5603479"/>
            <a:ext cx="4864915" cy="393228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93C0F0D0-6E07-40A7-A5E6-2D82ECA30D0C}"/>
              </a:ext>
            </a:extLst>
          </p:cNvPr>
          <p:cNvSpPr/>
          <p:nvPr/>
        </p:nvSpPr>
        <p:spPr>
          <a:xfrm rot="16200000">
            <a:off x="5852277" y="3562899"/>
            <a:ext cx="246674" cy="529128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BF310C6B-DF0E-479E-BD64-F4D26C5BB78E}"/>
              </a:ext>
            </a:extLst>
          </p:cNvPr>
          <p:cNvSpPr/>
          <p:nvPr/>
        </p:nvSpPr>
        <p:spPr>
          <a:xfrm rot="16200000">
            <a:off x="6541491" y="4900118"/>
            <a:ext cx="246675" cy="1907556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5B3E4A-ED46-4AE3-91DB-588748E59967}"/>
              </a:ext>
            </a:extLst>
          </p:cNvPr>
          <p:cNvSpPr txBox="1"/>
          <p:nvPr/>
        </p:nvSpPr>
        <p:spPr>
          <a:xfrm>
            <a:off x="5577840" y="3317509"/>
            <a:ext cx="509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atin typeface="+mj-ea"/>
              </a:rPr>
              <a:t>글 작성</a:t>
            </a:r>
            <a:endParaRPr lang="en-US" altLang="ko-KR" sz="1600" b="1" dirty="0">
              <a:latin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7A145-553E-429D-ACCE-465B86E27606}"/>
              </a:ext>
            </a:extLst>
          </p:cNvPr>
          <p:cNvSpPr txBox="1"/>
          <p:nvPr/>
        </p:nvSpPr>
        <p:spPr>
          <a:xfrm>
            <a:off x="5664728" y="5392004"/>
            <a:ext cx="509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글 조회</a:t>
            </a:r>
            <a:endParaRPr lang="en-US" altLang="ko-KR" sz="16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89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635" cy="618490"/>
            </a:xfrm>
            <a:prstGeom prst="line">
              <a:avLst/>
            </a:prstGeom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>
              <a:off x="350520" y="291465"/>
              <a:ext cx="288925" cy="28892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793115" y="351155"/>
            <a:ext cx="4034790" cy="57721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모임원관리</a:t>
            </a:r>
          </a:p>
        </p:txBody>
      </p:sp>
      <p:pic>
        <p:nvPicPr>
          <p:cNvPr id="25" name="그림 24" descr="C:/Users/Administrator/AppData/Roaming/PolarisOffice/ETemp/7152_7681712/fImage3447179454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5" y="1340803"/>
            <a:ext cx="5619115" cy="4831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" name="그림 29" descr="C:/Users/Administrator/AppData/Roaming/PolarisOffice/ETemp/7152_7681712/fImage6318799239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35" y="1344613"/>
            <a:ext cx="3211195" cy="133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1" name="그림 30" descr="C:/Users/Administrator/AppData/Roaming/PolarisOffice/ETemp/7152_7681712/fImage5412801460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565" y="2101215"/>
            <a:ext cx="3195320" cy="1327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2" name="그림 31" descr="C:/Users/Administrator/AppData/Roaming/PolarisOffice/ETemp/7152_7681712/fImage6259803390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0" y="2901950"/>
            <a:ext cx="3114040" cy="13455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3" name="그림 32" descr="C:/Users/Administrator/AppData/Roaming/PolarisOffice/ETemp/7152_7681712/fImage5621804153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755" y="3876675"/>
            <a:ext cx="3122295" cy="13087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4" name="그림 33" descr="C:/Users/Administrator/AppData/Roaming/PolarisOffice/ETemp/7152_7681712/fImage4663805292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395" y="4695190"/>
            <a:ext cx="3112135" cy="1377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도형 33">
            <a:extLst>
              <a:ext uri="{FF2B5EF4-FFF2-40B4-BE49-F238E27FC236}">
                <a16:creationId xmlns:a16="http://schemas.microsoft.com/office/drawing/2014/main" id="{06B32B24-7B1B-4AC6-9B62-832DB289EA71}"/>
              </a:ext>
            </a:extLst>
          </p:cNvPr>
          <p:cNvSpPr>
            <a:spLocks/>
          </p:cNvSpPr>
          <p:nvPr/>
        </p:nvSpPr>
        <p:spPr>
          <a:xfrm>
            <a:off x="2151835" y="1340803"/>
            <a:ext cx="637085" cy="350837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33">
            <a:extLst>
              <a:ext uri="{FF2B5EF4-FFF2-40B4-BE49-F238E27FC236}">
                <a16:creationId xmlns:a16="http://schemas.microsoft.com/office/drawing/2014/main" id="{1A6B003E-01AD-4CB2-8E40-66E6793B1106}"/>
              </a:ext>
            </a:extLst>
          </p:cNvPr>
          <p:cNvSpPr>
            <a:spLocks/>
          </p:cNvSpPr>
          <p:nvPr/>
        </p:nvSpPr>
        <p:spPr>
          <a:xfrm>
            <a:off x="5381990" y="2589688"/>
            <a:ext cx="1030240" cy="462122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도형 33">
            <a:extLst>
              <a:ext uri="{FF2B5EF4-FFF2-40B4-BE49-F238E27FC236}">
                <a16:creationId xmlns:a16="http://schemas.microsoft.com/office/drawing/2014/main" id="{CBA23B87-1F0B-4196-9E02-9533F90C50C5}"/>
              </a:ext>
            </a:extLst>
          </p:cNvPr>
          <p:cNvSpPr>
            <a:spLocks/>
          </p:cNvSpPr>
          <p:nvPr/>
        </p:nvSpPr>
        <p:spPr>
          <a:xfrm>
            <a:off x="4960620" y="3645614"/>
            <a:ext cx="1135380" cy="1680766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도형 33">
            <a:extLst>
              <a:ext uri="{FF2B5EF4-FFF2-40B4-BE49-F238E27FC236}">
                <a16:creationId xmlns:a16="http://schemas.microsoft.com/office/drawing/2014/main" id="{434D44E5-0D94-43BD-A486-B17FA0A48775}"/>
              </a:ext>
            </a:extLst>
          </p:cNvPr>
          <p:cNvSpPr>
            <a:spLocks/>
          </p:cNvSpPr>
          <p:nvPr/>
        </p:nvSpPr>
        <p:spPr>
          <a:xfrm>
            <a:off x="4960620" y="5356621"/>
            <a:ext cx="1135380" cy="815579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360159" y="1074591"/>
            <a:ext cx="9784416" cy="5031255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33782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028541"/>
            <a:ext cx="539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bg1"/>
                </a:solidFill>
                <a:cs typeface="Aharoni" panose="02010803020104030203" pitchFamily="2" charset="-79"/>
              </a:rPr>
              <a:t>www.bizcam.co.kr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0" y="3378200"/>
            <a:ext cx="12192000" cy="3486480"/>
          </a:xfrm>
          <a:prstGeom prst="rect">
            <a:avLst/>
          </a:prstGeom>
          <a:solidFill>
            <a:schemeClr val="tx2">
              <a:lumMod val="75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77693" y="3053902"/>
            <a:ext cx="8016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i="1" dirty="0">
                <a:solidFill>
                  <a:schemeClr val="bg1"/>
                </a:solidFill>
                <a:cs typeface="Aharoni" panose="02010803020104030203" pitchFamily="2" charset="-79"/>
              </a:rPr>
              <a:t>페이지 시연</a:t>
            </a:r>
            <a:endParaRPr lang="en-US" altLang="ko-KR" sz="60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" name="순서도: 지연 1"/>
          <p:cNvSpPr/>
          <p:nvPr/>
        </p:nvSpPr>
        <p:spPr>
          <a:xfrm>
            <a:off x="0" y="3235691"/>
            <a:ext cx="312734" cy="285017"/>
          </a:xfrm>
          <a:prstGeom prst="flowChartDelay">
            <a:avLst/>
          </a:pr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08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360159" y="1074591"/>
            <a:ext cx="9784416" cy="5031255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33782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028541"/>
            <a:ext cx="539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bg1"/>
                </a:solidFill>
                <a:cs typeface="Aharoni" panose="02010803020104030203" pitchFamily="2" charset="-79"/>
              </a:rPr>
              <a:t>www.bizcam.co.kr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0" y="3378200"/>
            <a:ext cx="12192000" cy="3486480"/>
          </a:xfrm>
          <a:prstGeom prst="rect">
            <a:avLst/>
          </a:prstGeom>
          <a:solidFill>
            <a:schemeClr val="tx2">
              <a:lumMod val="75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66002" y="2787735"/>
            <a:ext cx="4938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i="1" dirty="0">
                <a:solidFill>
                  <a:schemeClr val="bg1"/>
                </a:solidFill>
                <a:cs typeface="Aharoni" panose="02010803020104030203" pitchFamily="2" charset="-79"/>
              </a:rPr>
              <a:t>Q &amp; A</a:t>
            </a:r>
          </a:p>
        </p:txBody>
      </p:sp>
      <p:sp>
        <p:nvSpPr>
          <p:cNvPr id="2" name="순서도: 지연 1"/>
          <p:cNvSpPr/>
          <p:nvPr/>
        </p:nvSpPr>
        <p:spPr>
          <a:xfrm>
            <a:off x="0" y="3235691"/>
            <a:ext cx="312734" cy="285017"/>
          </a:xfrm>
          <a:prstGeom prst="flowChartDelay">
            <a:avLst/>
          </a:pr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9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49641" y="4873433"/>
            <a:ext cx="4423882" cy="1055784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서울시 미세먼지 공공데이터를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이용한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행동 추천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69661" y="4873432"/>
            <a:ext cx="3134108" cy="1055784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모임추천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651185" y="4873433"/>
            <a:ext cx="3134108" cy="1055784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혼자 사는 이야기 공유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우리가 만들 사이트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97F49EB-D0FF-4793-A433-8110A9857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6" y="1984567"/>
            <a:ext cx="3260183" cy="2407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08F5BB-7196-4F1E-9E29-6E62E2D5A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830" y="1980643"/>
            <a:ext cx="4097309" cy="2407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F81FFC-2F81-4722-A27E-A13F55174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570" y="1984567"/>
            <a:ext cx="3285338" cy="24072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590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주요기능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DE39011-9CDD-4369-A2DB-AF2221BA5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87" y="2124289"/>
            <a:ext cx="1729776" cy="17297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00A570D-A36F-4639-BBA4-F893B4280D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3" y="2176956"/>
            <a:ext cx="2031538" cy="20315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DAB1FE-CA00-4268-9EFD-B3FAD7C7BFA6}"/>
              </a:ext>
            </a:extLst>
          </p:cNvPr>
          <p:cNvSpPr txBox="1"/>
          <p:nvPr/>
        </p:nvSpPr>
        <p:spPr>
          <a:xfrm>
            <a:off x="350351" y="4349019"/>
            <a:ext cx="2647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사용자 데이터를</a:t>
            </a:r>
            <a:r>
              <a:rPr lang="en-US" altLang="ko-KR" b="1" dirty="0"/>
              <a:t> </a:t>
            </a:r>
          </a:p>
          <a:p>
            <a:pPr algn="ctr"/>
            <a:r>
              <a:rPr lang="ko-KR" altLang="en-US" b="1" dirty="0"/>
              <a:t>이용한 모임추천 </a:t>
            </a:r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88B764-2AEE-4AAE-90A8-4E457C44A083}"/>
              </a:ext>
            </a:extLst>
          </p:cNvPr>
          <p:cNvSpPr txBox="1"/>
          <p:nvPr/>
        </p:nvSpPr>
        <p:spPr>
          <a:xfrm>
            <a:off x="3325425" y="4349021"/>
            <a:ext cx="264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자취생</a:t>
            </a:r>
            <a:endParaRPr lang="en-US" altLang="ko-KR" b="1" dirty="0"/>
          </a:p>
          <a:p>
            <a:pPr algn="ctr"/>
            <a:r>
              <a:rPr lang="ko-KR" altLang="en-US" b="1" dirty="0"/>
              <a:t>커뮤니티 게시판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89C2B1-98E2-4E6A-920E-11CCEC6AFFDC}"/>
              </a:ext>
            </a:extLst>
          </p:cNvPr>
          <p:cNvSpPr txBox="1"/>
          <p:nvPr/>
        </p:nvSpPr>
        <p:spPr>
          <a:xfrm>
            <a:off x="6218834" y="4349020"/>
            <a:ext cx="264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공공데이터를 이용한 </a:t>
            </a:r>
            <a:endParaRPr lang="en-US" altLang="ko-KR" b="1" dirty="0"/>
          </a:p>
          <a:p>
            <a:pPr algn="ctr"/>
            <a:r>
              <a:rPr lang="ko-KR" altLang="en-US" b="1" dirty="0"/>
              <a:t>사용자 행동 추천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DD33B1-DA15-4C70-8990-B1B480492B0E}"/>
              </a:ext>
            </a:extLst>
          </p:cNvPr>
          <p:cNvSpPr txBox="1"/>
          <p:nvPr/>
        </p:nvSpPr>
        <p:spPr>
          <a:xfrm>
            <a:off x="9223510" y="4349019"/>
            <a:ext cx="2222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자취생 모임</a:t>
            </a:r>
            <a:endParaRPr lang="en-US" altLang="ko-KR" b="1" dirty="0"/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/>
              <a:t>스터디</a:t>
            </a:r>
            <a:r>
              <a:rPr lang="en-US" altLang="ko-KR" b="1" dirty="0"/>
              <a:t>,</a:t>
            </a:r>
            <a:r>
              <a:rPr lang="ko-KR" altLang="en-US" b="1" dirty="0"/>
              <a:t>취미 등등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7B6EFF3-3EDA-467E-AA1C-6495A5CF50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557" y="2100726"/>
            <a:ext cx="1998514" cy="199851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BBB948C-831A-489B-8E33-A39209E99A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1" y="2100726"/>
            <a:ext cx="1873797" cy="187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2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개발환경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E3F7DDD-0DCA-4CCF-B7E3-A938B92B9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02952"/>
              </p:ext>
            </p:extLst>
          </p:nvPr>
        </p:nvGraphicFramePr>
        <p:xfrm>
          <a:off x="1932091" y="1409700"/>
          <a:ext cx="8327818" cy="45519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108">
                  <a:extLst>
                    <a:ext uri="{9D8B030D-6E8A-4147-A177-3AD203B41FA5}">
                      <a16:colId xmlns:a16="http://schemas.microsoft.com/office/drawing/2014/main" val="1409546139"/>
                    </a:ext>
                  </a:extLst>
                </a:gridCol>
                <a:gridCol w="6145710">
                  <a:extLst>
                    <a:ext uri="{9D8B030D-6E8A-4147-A177-3AD203B41FA5}">
                      <a16:colId xmlns:a16="http://schemas.microsoft.com/office/drawing/2014/main" val="2416523638"/>
                    </a:ext>
                  </a:extLst>
                </a:gridCol>
              </a:tblGrid>
              <a:tr h="478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OS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775266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DBMS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Oracle 11g Release2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099719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FramWork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mvc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dirty="0"/>
                        <a:t>Bootstrap 4, </a:t>
                      </a:r>
                      <a:r>
                        <a:rPr lang="en-US" altLang="ko-KR" dirty="0" err="1"/>
                        <a:t>Mybatis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00028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Tool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Eclipse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826117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Server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Apache Tomcat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8.5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129093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Naver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), </a:t>
                      </a:r>
                      <a:r>
                        <a:rPr lang="en-US" altLang="ko-KR" dirty="0" err="1"/>
                        <a:t>Daum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지도</a:t>
                      </a:r>
                      <a:r>
                        <a:rPr lang="en-US" altLang="ko-KR" dirty="0"/>
                        <a:t>), Data(</a:t>
                      </a:r>
                      <a:r>
                        <a:rPr lang="ko-KR" altLang="en-US" dirty="0"/>
                        <a:t>미세먼지</a:t>
                      </a:r>
                      <a:r>
                        <a:rPr lang="en-US" altLang="ko-KR" dirty="0"/>
                        <a:t>)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787035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Web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Jquery</a:t>
                      </a:r>
                      <a:r>
                        <a:rPr lang="en-US" altLang="ko-KR" dirty="0"/>
                        <a:t>, JavaScript, Html5, </a:t>
                      </a:r>
                      <a:r>
                        <a:rPr lang="en-US" altLang="ko-KR" dirty="0" err="1"/>
                        <a:t>Jsp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Css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97374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Library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SummerNote</a:t>
                      </a:r>
                      <a:r>
                        <a:rPr lang="en-US" altLang="ko-KR" dirty="0"/>
                        <a:t>, OAuth, Commons-</a:t>
                      </a:r>
                      <a:r>
                        <a:rPr lang="en-US" altLang="ko-KR" dirty="0" err="1"/>
                        <a:t>fileupload</a:t>
                      </a:r>
                      <a:r>
                        <a:rPr lang="en-US" altLang="ko-KR" dirty="0"/>
                        <a:t>(Apache)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289070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UML Toll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StarUML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exERD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548117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형상관리 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Git, Trello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9592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의존성관리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Maven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0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12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개발일정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01AFDBE-31FF-4FFE-8703-9BAD83CD9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710185"/>
              </p:ext>
            </p:extLst>
          </p:nvPr>
        </p:nvGraphicFramePr>
        <p:xfrm>
          <a:off x="838199" y="1764091"/>
          <a:ext cx="10515601" cy="3539367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80232">
                  <a:extLst>
                    <a:ext uri="{9D8B030D-6E8A-4147-A177-3AD203B41FA5}">
                      <a16:colId xmlns:a16="http://schemas.microsoft.com/office/drawing/2014/main" val="3129052580"/>
                    </a:ext>
                  </a:extLst>
                </a:gridCol>
                <a:gridCol w="1044419">
                  <a:extLst>
                    <a:ext uri="{9D8B030D-6E8A-4147-A177-3AD203B41FA5}">
                      <a16:colId xmlns:a16="http://schemas.microsoft.com/office/drawing/2014/main" val="4083571239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60157836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130693415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803969441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284857739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505769210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47233427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83505256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495462446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634172343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175971315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32726279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79614607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310733939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045253408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753730696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4040015994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015479456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417076628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445687082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427746081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544577671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05319107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903197999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07598516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816551292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754972631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424877771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128674756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173428822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154973497"/>
                    </a:ext>
                  </a:extLst>
                </a:gridCol>
              </a:tblGrid>
              <a:tr h="35159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구분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내용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</a:rPr>
                        <a:t>6</a:t>
                      </a:r>
                      <a:r>
                        <a:rPr lang="ko-KR" altLang="en-US" sz="1300" u="none" strike="noStrike" dirty="0">
                          <a:effectLst/>
                        </a:rPr>
                        <a:t>월</a:t>
                      </a:r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</a:rPr>
                        <a:t>7</a:t>
                      </a:r>
                      <a:r>
                        <a:rPr lang="ko-KR" altLang="en-US" sz="1300" u="none" strike="noStrike" dirty="0">
                          <a:effectLst/>
                        </a:rPr>
                        <a:t>월</a:t>
                      </a:r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1848839467"/>
                  </a:ext>
                </a:extLst>
              </a:tr>
              <a:tr h="248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1</a:t>
                      </a:r>
                      <a:r>
                        <a:rPr lang="ko-KR" altLang="en-US" sz="1300" u="none" strike="noStrike">
                          <a:effectLst/>
                        </a:rPr>
                        <a:t>주차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2</a:t>
                      </a:r>
                      <a:r>
                        <a:rPr lang="ko-KR" altLang="en-US" sz="1300" u="none" strike="noStrike">
                          <a:effectLst/>
                        </a:rPr>
                        <a:t>주차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3</a:t>
                      </a:r>
                      <a:r>
                        <a:rPr lang="ko-KR" altLang="en-US" sz="1300" u="none" strike="noStrike">
                          <a:effectLst/>
                        </a:rPr>
                        <a:t>주차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</a:rPr>
                        <a:t>4</a:t>
                      </a:r>
                      <a:r>
                        <a:rPr lang="ko-KR" altLang="en-US" sz="1300" u="none" strike="noStrike" dirty="0">
                          <a:effectLst/>
                        </a:rPr>
                        <a:t>주차</a:t>
                      </a:r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Bold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Bold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2218692438"/>
                  </a:ext>
                </a:extLst>
              </a:tr>
              <a:tr h="209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671494065"/>
                  </a:ext>
                </a:extLst>
              </a:tr>
              <a:tr h="3033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분석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주제 선정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2942935353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개발계획수립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3033630964"/>
                  </a:ext>
                </a:extLst>
              </a:tr>
              <a:tr h="3033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설계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UI</a:t>
                      </a:r>
                      <a:r>
                        <a:rPr lang="ko-KR" altLang="en-US" sz="1200" u="none" strike="noStrike">
                          <a:effectLst/>
                        </a:rPr>
                        <a:t>설계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2524325175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DB</a:t>
                      </a:r>
                      <a:r>
                        <a:rPr lang="ko-KR" altLang="en-US" sz="1200" u="none" strike="noStrike">
                          <a:effectLst/>
                        </a:rPr>
                        <a:t>설계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1791615888"/>
                  </a:ext>
                </a:extLst>
              </a:tr>
              <a:tr h="30333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구현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UI</a:t>
                      </a:r>
                      <a:r>
                        <a:rPr lang="ko-KR" altLang="en-US" sz="1200" u="none" strike="noStrike">
                          <a:effectLst/>
                        </a:rPr>
                        <a:t>구현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416294592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기능구현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1322108533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단위테스트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206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206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3020659346"/>
                  </a:ext>
                </a:extLst>
              </a:tr>
              <a:tr h="3033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분석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통합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7030A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7030A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3614008350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테스트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E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E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95576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A106DF4-CE56-4514-AB0B-271FC5AFB00E}"/>
              </a:ext>
            </a:extLst>
          </p:cNvPr>
          <p:cNvSpPr txBox="1"/>
          <p:nvPr/>
        </p:nvSpPr>
        <p:spPr>
          <a:xfrm>
            <a:off x="2382641" y="257954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아이디어선정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75B27-1B45-4738-96D3-2E19A085ACA4}"/>
              </a:ext>
            </a:extLst>
          </p:cNvPr>
          <p:cNvSpPr txBox="1"/>
          <p:nvPr/>
        </p:nvSpPr>
        <p:spPr>
          <a:xfrm>
            <a:off x="2950487" y="2883310"/>
            <a:ext cx="1107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개발계획수립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67467F-41AA-43D3-8DAF-AD3F2DE2331D}"/>
              </a:ext>
            </a:extLst>
          </p:cNvPr>
          <p:cNvSpPr txBox="1"/>
          <p:nvPr/>
        </p:nvSpPr>
        <p:spPr>
          <a:xfrm>
            <a:off x="3311164" y="3187079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DB6F2-453C-4408-90E4-F67F41B1760A}"/>
              </a:ext>
            </a:extLst>
          </p:cNvPr>
          <p:cNvSpPr txBox="1"/>
          <p:nvPr/>
        </p:nvSpPr>
        <p:spPr>
          <a:xfrm>
            <a:off x="3311164" y="3495838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01C48-C212-4CB2-9F9E-AEDEACD97B0D}"/>
              </a:ext>
            </a:extLst>
          </p:cNvPr>
          <p:cNvSpPr txBox="1"/>
          <p:nvPr/>
        </p:nvSpPr>
        <p:spPr>
          <a:xfrm>
            <a:off x="4460998" y="3772837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16E1F-83BD-4249-9725-6ABC22159ACD}"/>
              </a:ext>
            </a:extLst>
          </p:cNvPr>
          <p:cNvSpPr txBox="1"/>
          <p:nvPr/>
        </p:nvSpPr>
        <p:spPr>
          <a:xfrm>
            <a:off x="5556240" y="4113230"/>
            <a:ext cx="1941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각자 파트 세부 기능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D3FFC2-C645-4C9B-82FD-82DC623A8D0F}"/>
              </a:ext>
            </a:extLst>
          </p:cNvPr>
          <p:cNvSpPr txBox="1"/>
          <p:nvPr/>
        </p:nvSpPr>
        <p:spPr>
          <a:xfrm>
            <a:off x="7020745" y="439022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단위테스트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2BA4A5-FEE7-4811-A5E9-6E3D0027E1D7}"/>
              </a:ext>
            </a:extLst>
          </p:cNvPr>
          <p:cNvSpPr txBox="1"/>
          <p:nvPr/>
        </p:nvSpPr>
        <p:spPr>
          <a:xfrm>
            <a:off x="7858433" y="469751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016D5-DB87-47CF-8BB1-7728D6253F65}"/>
              </a:ext>
            </a:extLst>
          </p:cNvPr>
          <p:cNvSpPr txBox="1"/>
          <p:nvPr/>
        </p:nvSpPr>
        <p:spPr>
          <a:xfrm>
            <a:off x="9123937" y="5026459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테스트 및 보완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E209B-A858-4EA0-BD24-41CDE17DF71F}"/>
              </a:ext>
            </a:extLst>
          </p:cNvPr>
          <p:cNvSpPr txBox="1"/>
          <p:nvPr/>
        </p:nvSpPr>
        <p:spPr>
          <a:xfrm>
            <a:off x="10861356" y="502645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문서</a:t>
            </a:r>
          </a:p>
        </p:txBody>
      </p:sp>
    </p:spTree>
    <p:extLst>
      <p:ext uri="{BB962C8B-B14F-4D97-AF65-F5344CB8AC3E}">
        <p14:creationId xmlns:p14="http://schemas.microsoft.com/office/powerpoint/2010/main" val="259381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</TotalTime>
  <Words>1438</Words>
  <Application>Microsoft Office PowerPoint</Application>
  <PresentationFormat>와이드스크린</PresentationFormat>
  <Paragraphs>837</Paragraphs>
  <Slides>57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HY헤드라인M</vt:lpstr>
      <vt:lpstr>KoPub돋움체 Bold</vt:lpstr>
      <vt:lpstr>KoPub돋움체 Light</vt:lpstr>
      <vt:lpstr>맑은 고딕</vt:lpstr>
      <vt:lpstr>Aharoni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go sera</cp:lastModifiedBy>
  <cp:revision>304</cp:revision>
  <dcterms:created xsi:type="dcterms:W3CDTF">2016-06-23T06:40:09Z</dcterms:created>
  <dcterms:modified xsi:type="dcterms:W3CDTF">2019-07-16T00:34:25Z</dcterms:modified>
</cp:coreProperties>
</file>